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charts/colors2.xml" ContentType="application/vnd.ms-office.chartcolorstyl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chart5.xml" ContentType="application/vnd.openxmlformats-officedocument.drawingml.char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style1.xml" ContentType="application/vnd.ms-office.chart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rawings/drawing1.xml" ContentType="application/vnd.openxmlformats-officedocument.drawingml.chartshape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charts/style2.xml" ContentType="application/vnd.ms-office.chartstyl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notesMasterIdLst>
    <p:notesMasterId r:id="rId54"/>
  </p:notesMasterIdLst>
  <p:handoutMasterIdLst>
    <p:handoutMasterId r:id="rId55"/>
  </p:handoutMasterIdLst>
  <p:sldIdLst>
    <p:sldId id="256" r:id="rId2"/>
    <p:sldId id="475" r:id="rId3"/>
    <p:sldId id="476" r:id="rId4"/>
    <p:sldId id="464" r:id="rId5"/>
    <p:sldId id="480" r:id="rId6"/>
    <p:sldId id="487" r:id="rId7"/>
    <p:sldId id="403" r:id="rId8"/>
    <p:sldId id="467" r:id="rId9"/>
    <p:sldId id="468" r:id="rId10"/>
    <p:sldId id="469" r:id="rId11"/>
    <p:sldId id="471" r:id="rId12"/>
    <p:sldId id="472" r:id="rId13"/>
    <p:sldId id="473" r:id="rId14"/>
    <p:sldId id="474" r:id="rId15"/>
    <p:sldId id="448" r:id="rId16"/>
    <p:sldId id="413" r:id="rId17"/>
    <p:sldId id="404" r:id="rId18"/>
    <p:sldId id="389" r:id="rId19"/>
    <p:sldId id="387" r:id="rId20"/>
    <p:sldId id="384" r:id="rId21"/>
    <p:sldId id="445" r:id="rId22"/>
    <p:sldId id="433" r:id="rId23"/>
    <p:sldId id="447" r:id="rId24"/>
    <p:sldId id="431" r:id="rId25"/>
    <p:sldId id="432" r:id="rId26"/>
    <p:sldId id="435" r:id="rId27"/>
    <p:sldId id="440" r:id="rId28"/>
    <p:sldId id="442" r:id="rId29"/>
    <p:sldId id="483" r:id="rId30"/>
    <p:sldId id="450" r:id="rId31"/>
    <p:sldId id="451" r:id="rId32"/>
    <p:sldId id="452" r:id="rId33"/>
    <p:sldId id="455" r:id="rId34"/>
    <p:sldId id="456" r:id="rId35"/>
    <p:sldId id="457" r:id="rId36"/>
    <p:sldId id="458" r:id="rId37"/>
    <p:sldId id="459" r:id="rId38"/>
    <p:sldId id="460" r:id="rId39"/>
    <p:sldId id="479" r:id="rId40"/>
    <p:sldId id="485" r:id="rId41"/>
    <p:sldId id="484" r:id="rId42"/>
    <p:sldId id="465" r:id="rId43"/>
    <p:sldId id="466" r:id="rId44"/>
    <p:sldId id="491" r:id="rId45"/>
    <p:sldId id="492" r:id="rId46"/>
    <p:sldId id="493" r:id="rId47"/>
    <p:sldId id="486" r:id="rId48"/>
    <p:sldId id="488" r:id="rId49"/>
    <p:sldId id="463" r:id="rId50"/>
    <p:sldId id="489" r:id="rId51"/>
    <p:sldId id="490" r:id="rId52"/>
    <p:sldId id="284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656565"/>
    <a:srgbClr val="FF6100"/>
    <a:srgbClr val="FF6600"/>
    <a:srgbClr val="FFC197"/>
    <a:srgbClr val="F5C4B5"/>
    <a:srgbClr val="FAE2DA"/>
    <a:srgbClr val="FF964F"/>
    <a:srgbClr val="DCF0C7"/>
    <a:srgbClr val="92D050"/>
    <a:srgbClr val="F3A875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256" autoAdjust="0"/>
    <p:restoredTop sz="82072" autoAdjust="0"/>
  </p:normalViewPr>
  <p:slideViewPr>
    <p:cSldViewPr snapToGrid="0" snapToObjects="1">
      <p:cViewPr>
        <p:scale>
          <a:sx n="70" d="100"/>
          <a:sy n="70" d="100"/>
        </p:scale>
        <p:origin x="-1398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57" d="100"/>
          <a:sy n="57" d="100"/>
        </p:scale>
        <p:origin x="2832" y="66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oleObject" Target="file:///C:\Users\Zeta\Desktop\ZU_1Q14_updated_20140604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oleObject" Target="file:///C:\Users\Zeta\Desktop\ZU_1Q14_updated_20140604.xlsx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~86Research\~Zulily\~models\ZU_4Q13_20140401_updated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~86Research\~Zulily\~models\ZU_4Q13_20140401_updated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D:\&#38378;&#36141;\Flash%20sales%20industry_v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chart>
    <c:autoTitleDeleted val="1"/>
    <c:plotArea>
      <c:layout/>
      <c:barChart>
        <c:barDir val="col"/>
        <c:grouping val="clustered"/>
        <c:ser>
          <c:idx val="0"/>
          <c:order val="0"/>
          <c:tx>
            <c:strRef>
              <c:f>Model!$A$2</c:f>
              <c:strCache>
                <c:ptCount val="1"/>
                <c:pt idx="0">
                  <c:v>Active Customers (‘000)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pPr>
                <a:endParaRPr lang="zh-CN"/>
              </a:p>
            </c:txPr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Model!$D$1:$L$1</c:f>
              <c:strCache>
                <c:ptCount val="9"/>
                <c:pt idx="0">
                  <c:v>1Q12</c:v>
                </c:pt>
                <c:pt idx="1">
                  <c:v>2Q12</c:v>
                </c:pt>
                <c:pt idx="2">
                  <c:v>3Q12</c:v>
                </c:pt>
                <c:pt idx="3">
                  <c:v>4Q12</c:v>
                </c:pt>
                <c:pt idx="4">
                  <c:v>1Q13</c:v>
                </c:pt>
                <c:pt idx="5">
                  <c:v>2Q13</c:v>
                </c:pt>
                <c:pt idx="6">
                  <c:v>3Q13</c:v>
                </c:pt>
                <c:pt idx="7">
                  <c:v>4Q13</c:v>
                </c:pt>
                <c:pt idx="8">
                  <c:v>1Q14</c:v>
                </c:pt>
              </c:strCache>
            </c:strRef>
          </c:cat>
          <c:val>
            <c:numRef>
              <c:f>Model!$D$2:$L$2</c:f>
              <c:numCache>
                <c:formatCode>#,##0</c:formatCode>
                <c:ptCount val="9"/>
                <c:pt idx="0">
                  <c:v>1018</c:v>
                </c:pt>
                <c:pt idx="1">
                  <c:v>1154</c:v>
                </c:pt>
                <c:pt idx="2">
                  <c:v>1344</c:v>
                </c:pt>
                <c:pt idx="3">
                  <c:v>1580</c:v>
                </c:pt>
                <c:pt idx="4">
                  <c:v>1906</c:v>
                </c:pt>
                <c:pt idx="5">
                  <c:v>2229</c:v>
                </c:pt>
                <c:pt idx="6">
                  <c:v>2632</c:v>
                </c:pt>
                <c:pt idx="7" formatCode="_(* #,##0_);_(* \(#,##0\);_(* &quot;-&quot;??_);_(@_)">
                  <c:v>3172</c:v>
                </c:pt>
                <c:pt idx="8" formatCode="_(* #,##0_);_(* \(#,##0\);_(* &quot;-&quot;??_);_(@_)">
                  <c:v>3678.5800000000004</c:v>
                </c:pt>
              </c:numCache>
            </c:numRef>
          </c:val>
        </c:ser>
        <c:dLbls>
          <c:showVal val="1"/>
        </c:dLbls>
        <c:gapWidth val="75"/>
        <c:axId val="110506368"/>
        <c:axId val="110507904"/>
      </c:barChart>
      <c:lineChart>
        <c:grouping val="standard"/>
        <c:ser>
          <c:idx val="1"/>
          <c:order val="1"/>
          <c:tx>
            <c:strRef>
              <c:f>Model!$A$3</c:f>
              <c:strCache>
                <c:ptCount val="1"/>
                <c:pt idx="0">
                  <c:v>Q/Q Growth Rate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pPr>
                <a:endParaRPr lang="zh-CN"/>
              </a:p>
            </c:txPr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Model!$D$3:$L$3</c:f>
              <c:numCache>
                <c:formatCode>0%</c:formatCode>
                <c:ptCount val="9"/>
                <c:pt idx="1">
                  <c:v>0.13359528487229885</c:v>
                </c:pt>
                <c:pt idx="2">
                  <c:v>0.16464471403812819</c:v>
                </c:pt>
                <c:pt idx="3">
                  <c:v>0.17559523809523836</c:v>
                </c:pt>
                <c:pt idx="4">
                  <c:v>0.20632911392405062</c:v>
                </c:pt>
                <c:pt idx="5">
                  <c:v>0.16946484784889837</c:v>
                </c:pt>
                <c:pt idx="6">
                  <c:v>0.18079856437864519</c:v>
                </c:pt>
                <c:pt idx="7">
                  <c:v>0.20516717325227973</c:v>
                </c:pt>
                <c:pt idx="8">
                  <c:v>0.1597036569987392</c:v>
                </c:pt>
              </c:numCache>
            </c:numRef>
          </c:val>
        </c:ser>
        <c:ser>
          <c:idx val="2"/>
          <c:order val="2"/>
          <c:tx>
            <c:strRef>
              <c:f>Model!$A$4</c:f>
              <c:strCache>
                <c:ptCount val="1"/>
                <c:pt idx="0">
                  <c:v>Y/Y Growth Rate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pPr>
                <a:endParaRPr lang="zh-CN"/>
              </a:p>
            </c:txPr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Model!$D$4:$L$4</c:f>
              <c:numCache>
                <c:formatCode>General</c:formatCode>
                <c:ptCount val="9"/>
                <c:pt idx="4" formatCode="0%">
                  <c:v>0.87229862475442088</c:v>
                </c:pt>
                <c:pt idx="5" formatCode="0%">
                  <c:v>0.93154246100519922</c:v>
                </c:pt>
                <c:pt idx="6" formatCode="0%">
                  <c:v>0.9583333333333337</c:v>
                </c:pt>
                <c:pt idx="7" formatCode="0%">
                  <c:v>1.0075949367088608</c:v>
                </c:pt>
                <c:pt idx="8" formatCode="0%">
                  <c:v>0.93</c:v>
                </c:pt>
              </c:numCache>
            </c:numRef>
          </c:val>
        </c:ser>
        <c:marker val="1"/>
        <c:axId val="110519424"/>
        <c:axId val="110509440"/>
      </c:lineChart>
      <c:catAx>
        <c:axId val="110506368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zh-CN"/>
          </a:p>
        </c:txPr>
        <c:crossAx val="110507904"/>
        <c:crosses val="autoZero"/>
        <c:auto val="1"/>
        <c:lblAlgn val="ctr"/>
        <c:lblOffset val="100"/>
      </c:catAx>
      <c:valAx>
        <c:axId val="110507904"/>
        <c:scaling>
          <c:orientation val="minMax"/>
          <c:max val="5500"/>
        </c:scaling>
        <c:axPos val="l"/>
        <c:numFmt formatCode="#,##0" sourceLinked="1"/>
        <c:maj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zh-CN"/>
          </a:p>
        </c:txPr>
        <c:crossAx val="110506368"/>
        <c:crosses val="autoZero"/>
        <c:crossBetween val="between"/>
      </c:valAx>
      <c:valAx>
        <c:axId val="110509440"/>
        <c:scaling>
          <c:orientation val="minMax"/>
          <c:max val="1.1000000000000001"/>
        </c:scaling>
        <c:axPos val="r"/>
        <c:numFmt formatCode="General" sourceLinked="1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zh-CN"/>
          </a:p>
        </c:txPr>
        <c:crossAx val="110519424"/>
        <c:crosses val="max"/>
        <c:crossBetween val="between"/>
      </c:valAx>
      <c:catAx>
        <c:axId val="110519424"/>
        <c:scaling>
          <c:orientation val="minMax"/>
        </c:scaling>
        <c:delete val="1"/>
        <c:axPos val="b"/>
        <c:tickLblPos val="nextTo"/>
        <c:crossAx val="110509440"/>
        <c:crosses val="autoZero"/>
        <c:auto val="1"/>
        <c:lblAlgn val="ctr"/>
        <c:lblOffset val="100"/>
      </c:cat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ysClr val="windowText" lastClr="000000"/>
              </a:solidFill>
              <a:latin typeface="Arial Narrow" panose="020B0606020202030204" pitchFamily="34" charset="0"/>
              <a:ea typeface="+mn-ea"/>
              <a:cs typeface="+mn-cs"/>
            </a:defRPr>
          </a:pPr>
          <a:endParaRPr lang="zh-CN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 sz="1100">
          <a:solidFill>
            <a:sysClr val="windowText" lastClr="000000"/>
          </a:solidFill>
          <a:latin typeface="Arial Narrow" panose="020B0606020202030204" pitchFamily="34" charset="0"/>
        </a:defRPr>
      </a:pPr>
      <a:endParaRPr lang="zh-CN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chart>
    <c:autoTitleDeleted val="1"/>
    <c:plotArea>
      <c:layout/>
      <c:barChart>
        <c:barDir val="col"/>
        <c:grouping val="clustered"/>
        <c:ser>
          <c:idx val="0"/>
          <c:order val="0"/>
          <c:tx>
            <c:strRef>
              <c:f>Model!$A$16</c:f>
              <c:strCache>
                <c:ptCount val="1"/>
                <c:pt idx="0">
                  <c:v>Average revenue per active customer ($)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pPr>
                <a:endParaRPr lang="zh-CN"/>
              </a:p>
            </c:txPr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Model!$B$1:$L$1</c:f>
              <c:strCache>
                <c:ptCount val="9"/>
                <c:pt idx="0">
                  <c:v>1Q12</c:v>
                </c:pt>
                <c:pt idx="1">
                  <c:v>2Q12</c:v>
                </c:pt>
                <c:pt idx="2">
                  <c:v>3Q12</c:v>
                </c:pt>
                <c:pt idx="3">
                  <c:v>4Q12</c:v>
                </c:pt>
                <c:pt idx="4">
                  <c:v>1Q13</c:v>
                </c:pt>
                <c:pt idx="5">
                  <c:v>2Q13</c:v>
                </c:pt>
                <c:pt idx="6">
                  <c:v>3Q13</c:v>
                </c:pt>
                <c:pt idx="7">
                  <c:v>4Q13</c:v>
                </c:pt>
                <c:pt idx="8">
                  <c:v>1Q14</c:v>
                </c:pt>
              </c:strCache>
            </c:strRef>
          </c:cat>
          <c:val>
            <c:numRef>
              <c:f>Model!$B$16:$L$16</c:f>
              <c:numCache>
                <c:formatCode>General</c:formatCode>
                <c:ptCount val="9"/>
                <c:pt idx="0">
                  <c:v>58</c:v>
                </c:pt>
                <c:pt idx="1">
                  <c:v>59</c:v>
                </c:pt>
                <c:pt idx="2">
                  <c:v>56</c:v>
                </c:pt>
                <c:pt idx="3">
                  <c:v>81</c:v>
                </c:pt>
                <c:pt idx="4">
                  <c:v>67</c:v>
                </c:pt>
                <c:pt idx="5">
                  <c:v>65</c:v>
                </c:pt>
                <c:pt idx="6">
                  <c:v>63</c:v>
                </c:pt>
                <c:pt idx="7" formatCode="_(* #,##0_);_(* \(#,##0\);_(* &quot;-&quot;??_);_(@_)">
                  <c:v>81.031841109709958</c:v>
                </c:pt>
                <c:pt idx="8" formatCode="_(* #,##0_);_(* \(#,##0\);_(* &quot;-&quot;??_);_(@_)">
                  <c:v>64.666528932359697</c:v>
                </c:pt>
              </c:numCache>
            </c:numRef>
          </c:val>
        </c:ser>
        <c:dLbls>
          <c:showVal val="1"/>
        </c:dLbls>
        <c:gapWidth val="75"/>
        <c:axId val="110572288"/>
        <c:axId val="110573824"/>
      </c:barChart>
      <c:catAx>
        <c:axId val="110572288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zh-CN"/>
          </a:p>
        </c:txPr>
        <c:crossAx val="110573824"/>
        <c:crosses val="autoZero"/>
        <c:auto val="1"/>
        <c:lblAlgn val="ctr"/>
        <c:lblOffset val="100"/>
      </c:catAx>
      <c:valAx>
        <c:axId val="110573824"/>
        <c:scaling>
          <c:orientation val="minMax"/>
        </c:scaling>
        <c:axPos val="l"/>
        <c:numFmt formatCode="General" sourceLinked="1"/>
        <c:maj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zh-CN"/>
          </a:p>
        </c:txPr>
        <c:crossAx val="110572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Arial Narrow" panose="020B0606020202030204" pitchFamily="34" charset="0"/>
              <a:ea typeface="+mn-ea"/>
              <a:cs typeface="+mn-cs"/>
            </a:defRPr>
          </a:pPr>
          <a:endParaRPr lang="zh-CN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 sz="1200">
          <a:solidFill>
            <a:sysClr val="windowText" lastClr="000000"/>
          </a:solidFill>
          <a:latin typeface="Arial Narrow" panose="020B0606020202030204" pitchFamily="34" charset="0"/>
        </a:defRPr>
      </a:pPr>
      <a:endParaRPr lang="zh-CN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chart>
    <c:autoTitleDeleted val="1"/>
    <c:plotArea>
      <c:layout>
        <c:manualLayout>
          <c:layoutTarget val="inner"/>
          <c:xMode val="edge"/>
          <c:yMode val="edge"/>
          <c:x val="0.17151609936581899"/>
          <c:y val="6.9919072615923034E-2"/>
          <c:w val="0.71059911216289873"/>
          <c:h val="0.65778862530266069"/>
        </c:manualLayout>
      </c:layout>
      <c:barChart>
        <c:barDir val="col"/>
        <c:grouping val="clustered"/>
        <c:ser>
          <c:idx val="0"/>
          <c:order val="0"/>
          <c:tx>
            <c:v>Net Sales ($ '000)</c:v>
          </c:tx>
          <c:dLbls>
            <c:spPr>
              <a:noFill/>
              <a:ln>
                <a:noFill/>
              </a:ln>
              <a:effectLst/>
            </c:spPr>
            <c:showVal val="1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Model!$L$1:$O$1</c:f>
              <c:numCache>
                <c:formatCode>General</c:formatCode>
                <c:ptCount val="4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</c:numCache>
            </c:numRef>
          </c:cat>
          <c:val>
            <c:numRef>
              <c:f>Model!$L$23:$O$23</c:f>
              <c:numCache>
                <c:formatCode>_(* #,##0_);_(* \(#,##0\);_(* "-"??_);_(@_)</c:formatCode>
                <c:ptCount val="4"/>
                <c:pt idx="0">
                  <c:v>18376</c:v>
                </c:pt>
                <c:pt idx="1">
                  <c:v>142545</c:v>
                </c:pt>
                <c:pt idx="2">
                  <c:v>331240</c:v>
                </c:pt>
                <c:pt idx="3">
                  <c:v>695709</c:v>
                </c:pt>
              </c:numCache>
            </c:numRef>
          </c:val>
        </c:ser>
        <c:dLbls>
          <c:showVal val="1"/>
        </c:dLbls>
        <c:gapWidth val="75"/>
        <c:axId val="110695936"/>
        <c:axId val="110697472"/>
      </c:barChart>
      <c:lineChart>
        <c:grouping val="standard"/>
        <c:ser>
          <c:idx val="1"/>
          <c:order val="1"/>
          <c:tx>
            <c:v>Y/Y Growth</c:v>
          </c:tx>
          <c:dLbls>
            <c:spPr>
              <a:noFill/>
              <a:ln>
                <a:noFill/>
              </a:ln>
              <a:effectLst/>
            </c:spPr>
            <c:showVal val="1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Model!$L$1:$O$1</c:f>
              <c:numCache>
                <c:formatCode>General</c:formatCode>
                <c:ptCount val="4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</c:numCache>
            </c:numRef>
          </c:cat>
          <c:val>
            <c:numRef>
              <c:f>Model!$L$75:$O$75</c:f>
              <c:numCache>
                <c:formatCode>0%</c:formatCode>
                <c:ptCount val="4"/>
                <c:pt idx="1">
                  <c:v>6.7571288637353009</c:v>
                </c:pt>
                <c:pt idx="2">
                  <c:v>1.3237574099407226</c:v>
                </c:pt>
                <c:pt idx="3">
                  <c:v>1.1003169907016068</c:v>
                </c:pt>
              </c:numCache>
            </c:numRef>
          </c:val>
        </c:ser>
        <c:marker val="1"/>
        <c:axId val="110819584"/>
        <c:axId val="110818048"/>
      </c:lineChart>
      <c:catAx>
        <c:axId val="110695936"/>
        <c:scaling>
          <c:orientation val="minMax"/>
        </c:scaling>
        <c:axPos val="b"/>
        <c:numFmt formatCode="General" sourceLinked="1"/>
        <c:majorTickMark val="none"/>
        <c:tickLblPos val="nextTo"/>
        <c:crossAx val="110697472"/>
        <c:crosses val="autoZero"/>
        <c:auto val="1"/>
        <c:lblAlgn val="ctr"/>
        <c:lblOffset val="100"/>
      </c:catAx>
      <c:valAx>
        <c:axId val="110697472"/>
        <c:scaling>
          <c:orientation val="minMax"/>
        </c:scaling>
        <c:axPos val="l"/>
        <c:numFmt formatCode="_(* #,##0_);_(* \(#,##0\);_(* &quot;-&quot;??_);_(@_)" sourceLinked="1"/>
        <c:majorTickMark val="none"/>
        <c:tickLblPos val="nextTo"/>
        <c:crossAx val="110695936"/>
        <c:crosses val="autoZero"/>
        <c:crossBetween val="between"/>
      </c:valAx>
      <c:valAx>
        <c:axId val="110818048"/>
        <c:scaling>
          <c:orientation val="minMax"/>
          <c:max val="7"/>
        </c:scaling>
        <c:axPos val="r"/>
        <c:numFmt formatCode="0%" sourceLinked="0"/>
        <c:tickLblPos val="nextTo"/>
        <c:crossAx val="110819584"/>
        <c:crosses val="max"/>
        <c:crossBetween val="between"/>
      </c:valAx>
      <c:catAx>
        <c:axId val="110819584"/>
        <c:scaling>
          <c:orientation val="minMax"/>
        </c:scaling>
        <c:delete val="1"/>
        <c:axPos val="b"/>
        <c:numFmt formatCode="General" sourceLinked="1"/>
        <c:tickLblPos val="nextTo"/>
        <c:crossAx val="110818048"/>
        <c:crosses val="autoZero"/>
        <c:auto val="1"/>
        <c:lblAlgn val="ctr"/>
        <c:lblOffset val="100"/>
      </c:catAx>
    </c:plotArea>
    <c:legend>
      <c:legendPos val="b"/>
      <c:layout/>
    </c:legend>
    <c:plotVisOnly val="1"/>
    <c:dispBlanksAs val="gap"/>
  </c:chart>
  <c:spPr>
    <a:ln>
      <a:noFill/>
    </a:ln>
  </c:spPr>
  <c:txPr>
    <a:bodyPr/>
    <a:lstStyle/>
    <a:p>
      <a:pPr>
        <a:defRPr>
          <a:latin typeface="Arial Narrow" panose="020B0606020202030204" pitchFamily="34" charset="0"/>
        </a:defRPr>
      </a:pPr>
      <a:endParaRPr lang="zh-CN"/>
    </a:p>
  </c:txPr>
  <c:externalData r:id="rId1"/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chart>
    <c:autoTitleDeleted val="1"/>
    <c:plotArea>
      <c:layout>
        <c:manualLayout>
          <c:layoutTarget val="inner"/>
          <c:xMode val="edge"/>
          <c:yMode val="edge"/>
          <c:x val="0.1003495188101489"/>
          <c:y val="5.1400554097404495E-2"/>
          <c:w val="0.81952627155469604"/>
          <c:h val="0.71035102259103644"/>
        </c:manualLayout>
      </c:layout>
      <c:lineChart>
        <c:grouping val="standard"/>
        <c:ser>
          <c:idx val="0"/>
          <c:order val="0"/>
          <c:tx>
            <c:v>毛利率</c:v>
          </c:tx>
          <c:dLbls>
            <c:dLbl>
              <c:idx val="0"/>
              <c:layout>
                <c:manualLayout>
                  <c:x val="-9.9137942250197269E-3"/>
                  <c:y val="-3.2407407407407426E-2"/>
                </c:manualLayout>
              </c:layout>
              <c:showVal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2.9741642879632012E-2"/>
                  <c:y val="-3.2407407407407426E-2"/>
                </c:manualLayout>
              </c:layout>
              <c:showVal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2.31324467296188E-2"/>
                  <c:y val="-3.2407407407407426E-2"/>
                </c:manualLayout>
              </c:layout>
              <c:showVal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6.6091961500131446E-3"/>
                  <c:y val="-2.3148148148148081E-2"/>
                </c:manualLayout>
              </c:layout>
              <c:showVal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showVal val="1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Model!$L$1:$O$1</c:f>
              <c:numCache>
                <c:formatCode>General</c:formatCode>
                <c:ptCount val="4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</c:numCache>
            </c:numRef>
          </c:cat>
          <c:val>
            <c:numRef>
              <c:f>Model!$L$52:$O$52</c:f>
              <c:numCache>
                <c:formatCode>0.0%</c:formatCode>
                <c:ptCount val="4"/>
                <c:pt idx="0">
                  <c:v>0.31573791902481535</c:v>
                </c:pt>
                <c:pt idx="1">
                  <c:v>0.26374829001368</c:v>
                </c:pt>
                <c:pt idx="2">
                  <c:v>0.27260294650404521</c:v>
                </c:pt>
                <c:pt idx="3">
                  <c:v>0.27797685526563637</c:v>
                </c:pt>
              </c:numCache>
            </c:numRef>
          </c:val>
        </c:ser>
        <c:ser>
          <c:idx val="1"/>
          <c:order val="1"/>
          <c:tx>
            <c:v>调整后EBITDA利润率</c:v>
          </c:tx>
          <c:dLbls>
            <c:dLbl>
              <c:idx val="1"/>
              <c:layout>
                <c:manualLayout>
                  <c:x val="-3.3046240954638498E-2"/>
                  <c:y val="9.2592592592592778E-3"/>
                </c:manualLayout>
              </c:layout>
              <c:showVal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showVal val="1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Model!$L$1:$O$1</c:f>
              <c:numCache>
                <c:formatCode>General</c:formatCode>
                <c:ptCount val="4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</c:numCache>
            </c:numRef>
          </c:cat>
          <c:val>
            <c:numRef>
              <c:f>Model!$L$54:$O$54</c:f>
              <c:numCache>
                <c:formatCode>0.0%</c:formatCode>
                <c:ptCount val="4"/>
                <c:pt idx="0">
                  <c:v>-0.203199825859817</c:v>
                </c:pt>
                <c:pt idx="1">
                  <c:v>-6.2232979059244541E-2</c:v>
                </c:pt>
                <c:pt idx="2">
                  <c:v>-1.78722376524574E-2</c:v>
                </c:pt>
                <c:pt idx="3">
                  <c:v>3.8875449361730298E-2</c:v>
                </c:pt>
              </c:numCache>
            </c:numRef>
          </c:val>
        </c:ser>
        <c:ser>
          <c:idx val="2"/>
          <c:order val="2"/>
          <c:tx>
            <c:v>Non-GAAP净利率</c:v>
          </c:tx>
          <c:dLbls>
            <c:dLbl>
              <c:idx val="1"/>
              <c:layout>
                <c:manualLayout>
                  <c:x val="-3.3046240954638498E-2"/>
                  <c:y val="5.5555555555555462E-2"/>
                </c:manualLayout>
              </c:layout>
              <c:showVal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"/>
                  <c:y val="2.7777777777777842E-2"/>
                </c:manualLayout>
              </c:layout>
              <c:showVal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"/>
                  <c:y val="4.6296296296296349E-2"/>
                </c:manualLayout>
              </c:layout>
              <c:showVal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showVal val="1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Model!$L$1:$O$1</c:f>
              <c:numCache>
                <c:formatCode>General</c:formatCode>
                <c:ptCount val="4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</c:numCache>
            </c:numRef>
          </c:cat>
          <c:val>
            <c:numRef>
              <c:f>Model!$L$58:$O$58</c:f>
              <c:numCache>
                <c:formatCode>0.0%</c:formatCode>
                <c:ptCount val="4"/>
                <c:pt idx="0">
                  <c:v>-0.2505986068785368</c:v>
                </c:pt>
                <c:pt idx="1">
                  <c:v>-6.4786558630607893E-2</c:v>
                </c:pt>
                <c:pt idx="2">
                  <c:v>-2.7381958700640016E-2</c:v>
                </c:pt>
                <c:pt idx="3">
                  <c:v>2.9732258746113727E-2</c:v>
                </c:pt>
              </c:numCache>
            </c:numRef>
          </c:val>
        </c:ser>
        <c:dLbls>
          <c:showVal val="1"/>
        </c:dLbls>
        <c:marker val="1"/>
        <c:axId val="110926848"/>
        <c:axId val="110936832"/>
      </c:lineChart>
      <c:catAx>
        <c:axId val="110926848"/>
        <c:scaling>
          <c:orientation val="minMax"/>
        </c:scaling>
        <c:axPos val="b"/>
        <c:numFmt formatCode="General" sourceLinked="1"/>
        <c:majorTickMark val="none"/>
        <c:tickLblPos val="low"/>
        <c:crossAx val="110936832"/>
        <c:crosses val="autoZero"/>
        <c:auto val="1"/>
        <c:lblAlgn val="ctr"/>
        <c:lblOffset val="100"/>
      </c:catAx>
      <c:valAx>
        <c:axId val="110936832"/>
        <c:scaling>
          <c:orientation val="minMax"/>
        </c:scaling>
        <c:axPos val="l"/>
        <c:numFmt formatCode="0%" sourceLinked="0"/>
        <c:majorTickMark val="none"/>
        <c:tickLblPos val="nextTo"/>
        <c:crossAx val="11092684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2.3180446194225681E-2"/>
          <c:y val="0.91609069699620904"/>
          <c:w val="0.89070844269466343"/>
          <c:h val="7.9855278506853311E-2"/>
        </c:manualLayout>
      </c:layout>
    </c:legend>
    <c:plotVisOnly val="1"/>
    <c:dispBlanksAs val="gap"/>
  </c:chart>
  <c:spPr>
    <a:ln>
      <a:noFill/>
    </a:ln>
  </c:spPr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chart>
    <c:plotArea>
      <c:layout/>
      <c:barChart>
        <c:barDir val="col"/>
        <c:grouping val="clustered"/>
        <c:ser>
          <c:idx val="0"/>
          <c:order val="0"/>
          <c:tx>
            <c:strRef>
              <c:f>'Female users'!$A$3</c:f>
              <c:strCache>
                <c:ptCount val="1"/>
                <c:pt idx="0">
                  <c:v>女性占比</c:v>
                </c:pt>
              </c:strCache>
            </c:strRef>
          </c:tx>
          <c:dLbls>
            <c:showVal val="1"/>
          </c:dLbls>
          <c:cat>
            <c:strRef>
              <c:f>'Female users'!$B$2:$E$2</c:f>
              <c:strCache>
                <c:ptCount val="4"/>
                <c:pt idx="0">
                  <c:v>唯品会</c:v>
                </c:pt>
                <c:pt idx="1">
                  <c:v>聚美</c:v>
                </c:pt>
                <c:pt idx="2">
                  <c:v>当当</c:v>
                </c:pt>
                <c:pt idx="3">
                  <c:v>京东</c:v>
                </c:pt>
              </c:strCache>
            </c:strRef>
          </c:cat>
          <c:val>
            <c:numRef>
              <c:f>'Female users'!$B$3:$E$3</c:f>
              <c:numCache>
                <c:formatCode>0.00%</c:formatCode>
                <c:ptCount val="4"/>
                <c:pt idx="0">
                  <c:v>0.70900000000000019</c:v>
                </c:pt>
                <c:pt idx="1">
                  <c:v>0.63200000000000023</c:v>
                </c:pt>
                <c:pt idx="2" formatCode="0.0%">
                  <c:v>0.39800000000000013</c:v>
                </c:pt>
                <c:pt idx="3" formatCode="0.0%">
                  <c:v>0.39700000000000013</c:v>
                </c:pt>
              </c:numCache>
            </c:numRef>
          </c:val>
        </c:ser>
        <c:ser>
          <c:idx val="1"/>
          <c:order val="1"/>
          <c:tx>
            <c:strRef>
              <c:f>'Female users'!$A$4</c:f>
              <c:strCache>
                <c:ptCount val="1"/>
                <c:pt idx="0">
                  <c:v>营运利润率</c:v>
                </c:pt>
              </c:strCache>
            </c:strRef>
          </c:tx>
          <c:dLbls>
            <c:showVal val="1"/>
          </c:dLbls>
          <c:cat>
            <c:strRef>
              <c:f>'Female users'!$B$2:$E$2</c:f>
              <c:strCache>
                <c:ptCount val="4"/>
                <c:pt idx="0">
                  <c:v>唯品会</c:v>
                </c:pt>
                <c:pt idx="1">
                  <c:v>聚美</c:v>
                </c:pt>
                <c:pt idx="2">
                  <c:v>当当</c:v>
                </c:pt>
                <c:pt idx="3">
                  <c:v>京东</c:v>
                </c:pt>
              </c:strCache>
            </c:strRef>
          </c:cat>
          <c:val>
            <c:numRef>
              <c:f>'Female users'!$B$4:$E$4</c:f>
              <c:numCache>
                <c:formatCode>0.0%</c:formatCode>
                <c:ptCount val="4"/>
                <c:pt idx="0">
                  <c:v>6.1000000000000013E-2</c:v>
                </c:pt>
                <c:pt idx="1">
                  <c:v>0.13700000000000001</c:v>
                </c:pt>
                <c:pt idx="2">
                  <c:v>8.0000000000000054E-3</c:v>
                </c:pt>
                <c:pt idx="3">
                  <c:v>-6.0000000000000019E-3</c:v>
                </c:pt>
              </c:numCache>
            </c:numRef>
          </c:val>
        </c:ser>
        <c:axId val="111048192"/>
        <c:axId val="111049728"/>
      </c:barChart>
      <c:catAx>
        <c:axId val="111048192"/>
        <c:scaling>
          <c:orientation val="minMax"/>
        </c:scaling>
        <c:axPos val="b"/>
        <c:tickLblPos val="nextTo"/>
        <c:crossAx val="111049728"/>
        <c:crosses val="autoZero"/>
        <c:auto val="1"/>
        <c:lblAlgn val="ctr"/>
        <c:lblOffset val="100"/>
      </c:catAx>
      <c:valAx>
        <c:axId val="111049728"/>
        <c:scaling>
          <c:orientation val="minMax"/>
        </c:scaling>
        <c:axPos val="l"/>
        <c:majorGridlines/>
        <c:numFmt formatCode="0.00%" sourceLinked="1"/>
        <c:tickLblPos val="nextTo"/>
        <c:crossAx val="111048192"/>
        <c:crosses val="autoZero"/>
        <c:crossBetween val="between"/>
      </c:valAx>
    </c:plotArea>
    <c:legend>
      <c:legendPos val="b"/>
      <c:layout/>
    </c:legend>
    <c:plotVisOnly val="1"/>
  </c:chart>
  <c:externalData r:id="rId1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0.13791</cdr:x>
      <cdr:y>0</cdr:y>
    </cdr:from>
    <cdr:to>
      <cdr:x>0.29604</cdr:x>
      <cdr:y>0.14653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630525" y="-1808688"/>
          <a:ext cx="722970" cy="30146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zh-CN" sz="1050" b="1" dirty="0"/>
            <a:t>$ '000</a:t>
          </a:r>
          <a:endParaRPr lang="zh-CN" altLang="en-US" sz="1050" b="1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AD25DB-D40C-4CA8-9D82-B0516C1A639E}" type="datetimeFigureOut">
              <a:rPr lang="zh-CN" altLang="en-US" smtClean="0"/>
              <a:pPr/>
              <a:t>2014/7/24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B8BD4F-8E88-4DF7-A06A-5BEB212D21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9152013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570B7-E2CE-4042-8E1F-9EF5038AA814}" type="datetimeFigureOut">
              <a:rPr lang="zh-CN" altLang="en-US" smtClean="0"/>
              <a:pPr/>
              <a:t>2014/7/24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FCA9B-A44D-4730-A94C-FBECD92B1BD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95618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牌子：</a:t>
            </a:r>
            <a:r>
              <a:rPr lang="en-US" altLang="zh-CN" sz="1200" dirty="0" smtClean="0"/>
              <a:t> D&amp;G</a:t>
            </a:r>
            <a:r>
              <a:rPr lang="zh-CN" altLang="en-US" sz="1200" dirty="0" smtClean="0"/>
              <a:t>，</a:t>
            </a:r>
            <a:r>
              <a:rPr lang="en-US" sz="1200" dirty="0" err="1" smtClean="0"/>
              <a:t>Badgley</a:t>
            </a:r>
            <a:r>
              <a:rPr lang="en-US" sz="1200" dirty="0" smtClean="0"/>
              <a:t> </a:t>
            </a:r>
            <a:r>
              <a:rPr lang="en-US" sz="1200" dirty="0" err="1" smtClean="0"/>
              <a:t>Mischka</a:t>
            </a:r>
            <a:r>
              <a:rPr lang="en-US" sz="1200" dirty="0" smtClean="0"/>
              <a:t>, </a:t>
            </a:r>
            <a:r>
              <a:rPr lang="en-US" sz="1200" dirty="0" err="1" smtClean="0"/>
              <a:t>Guiseppe</a:t>
            </a:r>
            <a:r>
              <a:rPr lang="en-US" sz="1200" dirty="0" smtClean="0"/>
              <a:t> </a:t>
            </a:r>
            <a:r>
              <a:rPr lang="en-US" sz="1200" dirty="0" err="1" smtClean="0"/>
              <a:t>Zanotti</a:t>
            </a:r>
            <a:r>
              <a:rPr lang="zh-CN" altLang="en-US" sz="1200" dirty="0" smtClean="0"/>
              <a:t>，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gowns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Rebecca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Minkoff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handbags</a:t>
            </a:r>
            <a:endParaRPr lang="en-US" altLang="zh-CN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FCA9B-A44D-4730-A94C-FBECD92B1BD5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984559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38mn moms in the US or the $461bn spent annually in retail sales in the kids &amp; women’s apparel and home products categories</a:t>
            </a:r>
            <a:endParaRPr lang="en-US" altLang="zh-CN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2013Q4</a:t>
            </a:r>
            <a:r>
              <a:rPr lang="zh-CN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活跃用户数翻番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年底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Q4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活跃用户数达到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317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万，同比增长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101%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，高于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的增速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96%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；环比增长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21%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。自公司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2010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年成立至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年活跃用户数平均每年复合增长率为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172%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。同时公司用于获得成本在降低，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Q4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中每个活跃用户平均市场营销费用同比下降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21%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至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$19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PlayMeigu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注，比较唯品会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(VIPS)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的活跃用户数在四季度达到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570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万，同比增长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120%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，全年活跃用户数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940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万，同比增长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130%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zh-CN" dirty="0" smtClean="0">
              <a:effectLst/>
            </a:endParaRPr>
          </a:p>
          <a:p>
            <a:pPr lvl="0"/>
            <a:r>
              <a:rPr lang="zh-CN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平均用户净销售额稳健增长，显示用户忠诚度提升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。平均活跃用户净销售额为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$81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，比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$63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大幅上升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27%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，显示出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Q4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的较强季节性。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年全年平均活跃用户净销售额同比增长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5%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至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$219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2010-2013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年平均活跃用户净销售额复合增长率为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23%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，显示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的用户忠诚度提升、平均消费节节升高。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PlayMeigu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注，比较之下，唯品会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ARPU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增幅更高一些，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CY13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全年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ARPU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$195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，同比增长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16%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zh-CN" dirty="0" smtClean="0">
              <a:effectLst/>
            </a:endParaRP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FCA9B-A44D-4730-A94C-FBECD92B1BD5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060355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FCA9B-A44D-4730-A94C-FBECD92B1BD5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504566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FCA9B-A44D-4730-A94C-FBECD92B1BD5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5045660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FCA9B-A44D-4730-A94C-FBECD92B1BD5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5045660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FCA9B-A44D-4730-A94C-FBECD92B1BD5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5045660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FCA9B-A44D-4730-A94C-FBECD92B1BD5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5045660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FCA9B-A44D-4730-A94C-FBECD92B1BD5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5045660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FCA9B-A44D-4730-A94C-FBECD92B1BD5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504566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 salesmen work for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vente-privee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going out to brands to secure inventory at half retail price.</a:t>
            </a:r>
          </a:p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gave an example of how these transactions work. A salesman will go out to a brand such as Lacoste and request 100,000 polo shirts.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Lacoste agrees,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vente-privee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sells the stock at 50% discount for five days. Say customers buy 80,000 shirts,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vente-privee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asks Lacoste to fulfil this order in a week.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order is fulfilled to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vente-privee’s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warehouse in Lyon. From there the goods are shipped out to customers, who receive their parcels about two to three weeks after payment.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an example of the type of flash sales that can be achieved, last year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vente-privee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sold €7m of North Face apparel in under one hour.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FCA9B-A44D-4730-A94C-FBECD92B1BD5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26509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牌子：</a:t>
            </a:r>
            <a:r>
              <a:rPr lang="en-US" altLang="zh-CN" sz="1200" dirty="0" smtClean="0"/>
              <a:t> D&amp;G</a:t>
            </a:r>
            <a:r>
              <a:rPr lang="zh-CN" altLang="en-US" sz="1200" dirty="0" smtClean="0"/>
              <a:t>，</a:t>
            </a:r>
            <a:r>
              <a:rPr lang="en-US" sz="1200" dirty="0" err="1" smtClean="0"/>
              <a:t>Badgley</a:t>
            </a:r>
            <a:r>
              <a:rPr lang="en-US" sz="1200" dirty="0" smtClean="0"/>
              <a:t> </a:t>
            </a:r>
            <a:r>
              <a:rPr lang="en-US" sz="1200" dirty="0" err="1" smtClean="0"/>
              <a:t>Mischka</a:t>
            </a:r>
            <a:r>
              <a:rPr lang="en-US" sz="1200" dirty="0" smtClean="0"/>
              <a:t>, </a:t>
            </a:r>
            <a:r>
              <a:rPr lang="en-US" sz="1200" dirty="0" err="1" smtClean="0"/>
              <a:t>Guiseppe</a:t>
            </a:r>
            <a:r>
              <a:rPr lang="en-US" sz="1200" dirty="0" smtClean="0"/>
              <a:t> </a:t>
            </a:r>
            <a:r>
              <a:rPr lang="en-US" sz="1200" dirty="0" err="1" smtClean="0"/>
              <a:t>Zanotti</a:t>
            </a:r>
            <a:r>
              <a:rPr lang="zh-CN" altLang="en-US" sz="1200" dirty="0" smtClean="0"/>
              <a:t>，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gowns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Rebecca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Minkoff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handbags</a:t>
            </a:r>
            <a:endParaRPr lang="en-US" altLang="zh-CN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FCA9B-A44D-4730-A94C-FBECD92B1BD5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95043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dirty="0" smtClean="0"/>
              <a:t>Rue La </a:t>
            </a:r>
            <a:r>
              <a:rPr lang="en-US" altLang="zh-CN" dirty="0" err="1" smtClean="0"/>
              <a:t>La</a:t>
            </a:r>
            <a:r>
              <a:rPr lang="zh-CN" altLang="en-US" dirty="0" smtClean="0"/>
              <a:t>销售男女装，居家产品，旅游产品等等。品牌包括从</a:t>
            </a:r>
            <a:r>
              <a:rPr lang="en-US" altLang="zh-CN" dirty="0" smtClean="0"/>
              <a:t>Louis Vuitton</a:t>
            </a:r>
            <a:r>
              <a:rPr lang="zh-CN" altLang="en-US" dirty="0" smtClean="0"/>
              <a:t>到</a:t>
            </a:r>
            <a:r>
              <a:rPr lang="en-US" altLang="zh-CN" dirty="0" smtClean="0"/>
              <a:t>Vineyard Vines</a:t>
            </a:r>
            <a:r>
              <a:rPr lang="zh-CN" altLang="en-US" dirty="0" smtClean="0"/>
              <a:t>，</a:t>
            </a:r>
            <a:r>
              <a:rPr lang="en-US" altLang="zh-CN" dirty="0" smtClean="0"/>
              <a:t>Tommy Bahama</a:t>
            </a:r>
            <a:r>
              <a:rPr lang="zh-CN" altLang="en-US" dirty="0" smtClean="0"/>
              <a:t>不等。</a:t>
            </a:r>
            <a:endParaRPr lang="en-US" altLang="zh-CN" dirty="0" smtClean="0"/>
          </a:p>
          <a:p>
            <a:pPr algn="just"/>
            <a:r>
              <a:rPr lang="zh-CN" altLang="en-US" dirty="0" smtClean="0"/>
              <a:t>设计师品牌衣物类闪购一般持续</a:t>
            </a:r>
            <a:r>
              <a:rPr lang="en-US" altLang="zh-CN" dirty="0" smtClean="0"/>
              <a:t>1 – 3</a:t>
            </a:r>
            <a:r>
              <a:rPr lang="zh-CN" altLang="en-US" dirty="0" smtClean="0"/>
              <a:t>天。运费</a:t>
            </a:r>
            <a:r>
              <a:rPr lang="en-US" altLang="zh-CN" dirty="0" smtClean="0"/>
              <a:t>$9.95</a:t>
            </a:r>
            <a:r>
              <a:rPr lang="zh-CN" altLang="en-US" dirty="0" smtClean="0"/>
              <a:t>起。旅游类闪购一般持续</a:t>
            </a:r>
            <a:r>
              <a:rPr lang="en-US" altLang="zh-CN" dirty="0" smtClean="0"/>
              <a:t>3 – 5</a:t>
            </a:r>
            <a:r>
              <a:rPr lang="zh-CN" altLang="en-US" dirty="0" smtClean="0"/>
              <a:t>天到一个星期。</a:t>
            </a:r>
            <a:endParaRPr lang="en-US" altLang="zh-CN" dirty="0" smtClean="0"/>
          </a:p>
          <a:p>
            <a:pPr marL="0" marR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Rue La </a:t>
            </a:r>
            <a:r>
              <a:rPr lang="en-US" dirty="0" err="1" smtClean="0"/>
              <a:t>La</a:t>
            </a:r>
            <a:r>
              <a:rPr lang="en-US" dirty="0" smtClean="0"/>
              <a:t> regularly hosts themed sales and often teams up with studios to help market the premieres of TV series and films. Recently, it launched a themed boutique featuring products inspired by characters in Fox’s romantic comedy </a:t>
            </a:r>
            <a:r>
              <a:rPr lang="en-US" i="1" dirty="0" smtClean="0"/>
              <a:t>The Other Woman</a:t>
            </a:r>
            <a:r>
              <a:rPr lang="en-US" dirty="0" smtClean="0"/>
              <a:t>, starring Cameron Diaz, Leslie Mann and Kate Upton.</a:t>
            </a:r>
          </a:p>
          <a:p>
            <a:pPr algn="just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FCA9B-A44D-4730-A94C-FBECD92B1BD5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329173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Longchamp</a:t>
            </a:r>
            <a:r>
              <a:rPr lang="zh-CN" altLang="en-US" dirty="0" smtClean="0"/>
              <a:t>；</a:t>
            </a:r>
            <a:r>
              <a:rPr lang="en-US" altLang="zh-CN" dirty="0" smtClean="0"/>
              <a:t>Tom Ford</a:t>
            </a:r>
            <a:r>
              <a:rPr lang="zh-CN" altLang="en-US" dirty="0" smtClean="0"/>
              <a:t>，</a:t>
            </a:r>
            <a:r>
              <a:rPr lang="en-US" altLang="zh-CN" dirty="0" smtClean="0"/>
              <a:t>Rebecca </a:t>
            </a:r>
            <a:r>
              <a:rPr lang="en-US" altLang="zh-CN" dirty="0" err="1" smtClean="0"/>
              <a:t>Minkoff</a:t>
            </a:r>
            <a:r>
              <a:rPr lang="zh-CN" altLang="en-US" dirty="0" smtClean="0"/>
              <a:t>，</a:t>
            </a:r>
            <a:r>
              <a:rPr lang="en-US" altLang="zh-CN" dirty="0" smtClean="0"/>
              <a:t>Marc Jacobs</a:t>
            </a:r>
            <a:r>
              <a:rPr lang="zh-CN" altLang="en-US" dirty="0" smtClean="0"/>
              <a:t>，</a:t>
            </a:r>
            <a:r>
              <a:rPr lang="en-US" altLang="zh-CN" dirty="0" smtClean="0"/>
              <a:t>Armani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FCA9B-A44D-4730-A94C-FBECD92B1BD5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69988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牌子：</a:t>
            </a:r>
            <a:r>
              <a:rPr lang="en-US" altLang="zh-CN" sz="1200" dirty="0" smtClean="0"/>
              <a:t> D&amp;G</a:t>
            </a:r>
            <a:r>
              <a:rPr lang="zh-CN" altLang="en-US" sz="1200" dirty="0" smtClean="0"/>
              <a:t>，</a:t>
            </a:r>
            <a:r>
              <a:rPr lang="en-US" sz="1200" dirty="0" err="1" smtClean="0"/>
              <a:t>Badgley</a:t>
            </a:r>
            <a:r>
              <a:rPr lang="en-US" sz="1200" dirty="0" smtClean="0"/>
              <a:t> </a:t>
            </a:r>
            <a:r>
              <a:rPr lang="en-US" sz="1200" dirty="0" err="1" smtClean="0"/>
              <a:t>Mischka</a:t>
            </a:r>
            <a:r>
              <a:rPr lang="en-US" sz="1200" dirty="0" smtClean="0"/>
              <a:t>, </a:t>
            </a:r>
            <a:r>
              <a:rPr lang="en-US" sz="1200" dirty="0" err="1" smtClean="0"/>
              <a:t>Guiseppe</a:t>
            </a:r>
            <a:r>
              <a:rPr lang="en-US" sz="1200" dirty="0" smtClean="0"/>
              <a:t> </a:t>
            </a:r>
            <a:r>
              <a:rPr lang="en-US" sz="1200" dirty="0" err="1" smtClean="0"/>
              <a:t>Zanotti</a:t>
            </a:r>
            <a:r>
              <a:rPr lang="zh-CN" altLang="en-US" sz="1200" dirty="0" smtClean="0"/>
              <a:t>，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gowns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Rebecca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Minkoff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handbags</a:t>
            </a:r>
            <a:endParaRPr lang="en-US" altLang="zh-CN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FCA9B-A44D-4730-A94C-FBECD92B1BD5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304137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Louis Vuitton, Kenneth Cole, Tiffany &amp; Co, Calvin Klein, Ed Hardy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FCA9B-A44D-4730-A94C-FBECD92B1BD5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240853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红线以上：闪购</a:t>
            </a:r>
            <a:r>
              <a:rPr lang="en-US" altLang="zh-CN" dirty="0" smtClean="0"/>
              <a:t>event</a:t>
            </a:r>
            <a:r>
              <a:rPr lang="zh-CN" altLang="en-US" dirty="0" smtClean="0"/>
              <a:t>之前的进货近端；通常提前几周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几个月订货；红线以下：闪购</a:t>
            </a:r>
            <a:r>
              <a:rPr lang="en-US" altLang="zh-CN" dirty="0" smtClean="0"/>
              <a:t>event</a:t>
            </a:r>
            <a:r>
              <a:rPr lang="zh-CN" altLang="en-US" dirty="0" smtClean="0"/>
              <a:t>开始之后。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the timeframe between Gilt receiving products and offering them for sale?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 It varies between several weeks and several months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Gilt buyers may be purchasing for the next quarter, or even the next season. Our forecast covers several months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FCA9B-A44D-4730-A94C-FBECD92B1BD5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063364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Storage</a:t>
            </a:r>
            <a:r>
              <a:rPr lang="zh-CN" altLang="en-US" dirty="0" smtClean="0"/>
              <a:t>机器人系统</a:t>
            </a:r>
            <a:endParaRPr lang="en-US" altLang="zh-CN" dirty="0" smtClean="0"/>
          </a:p>
          <a:p>
            <a:r>
              <a:rPr lang="en-US" altLang="zh-CN" dirty="0" smtClean="0"/>
              <a:t>Picking</a:t>
            </a:r>
            <a:r>
              <a:rPr lang="zh-CN" altLang="en-US" dirty="0" smtClean="0"/>
              <a:t>：有三种方式，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FCA9B-A44D-4730-A94C-FBECD92B1BD5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249838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4986D-6BE9-4264-908F-02DB36FD8D6C}" type="datetime1">
              <a:rPr lang="en-US" smtClean="0"/>
              <a:pPr/>
              <a:t>7/24/2014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1"/>
          <p:cNvSpPr txBox="1">
            <a:spLocks/>
          </p:cNvSpPr>
          <p:nvPr userDrawn="1"/>
        </p:nvSpPr>
        <p:spPr>
          <a:xfrm>
            <a:off x="228600" y="0"/>
            <a:ext cx="76581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Placeholder 1"/>
          <p:cNvSpPr txBox="1">
            <a:spLocks/>
          </p:cNvSpPr>
          <p:nvPr userDrawn="1"/>
        </p:nvSpPr>
        <p:spPr>
          <a:xfrm>
            <a:off x="228600" y="0"/>
            <a:ext cx="76581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80529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4986D-6BE9-4264-908F-02DB36FD8D6C}" type="datetime1">
              <a:rPr lang="en-US" smtClean="0"/>
              <a:pPr/>
              <a:t>7/24/2014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84112419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4986D-6BE9-4264-908F-02DB36FD8D6C}" type="datetime1">
              <a:rPr lang="en-US" smtClean="0"/>
              <a:pPr/>
              <a:t>7/24/2014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1"/>
          <p:cNvSpPr txBox="1">
            <a:spLocks/>
          </p:cNvSpPr>
          <p:nvPr userDrawn="1"/>
        </p:nvSpPr>
        <p:spPr>
          <a:xfrm>
            <a:off x="228600" y="0"/>
            <a:ext cx="76581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Click to edit Master title style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7215487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4986D-6BE9-4264-908F-02DB36FD8D6C}" type="datetime1">
              <a:rPr lang="en-US" smtClean="0"/>
              <a:pPr/>
              <a:t>7/24/2014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2816430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69068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4986D-6BE9-4264-908F-02DB36FD8D6C}" type="datetime1">
              <a:rPr lang="en-US" smtClean="0"/>
              <a:pPr/>
              <a:t>7/24/2014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28600" y="0"/>
            <a:ext cx="76581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9013709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4986D-6BE9-4264-908F-02DB36FD8D6C}" type="datetime1">
              <a:rPr lang="en-US" smtClean="0"/>
              <a:pPr/>
              <a:t>7/24/2014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28600" y="0"/>
            <a:ext cx="76581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8691601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4986D-6BE9-4264-908F-02DB36FD8D6C}" type="datetime1">
              <a:rPr lang="en-US" smtClean="0"/>
              <a:pPr/>
              <a:t>7/24/2014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28600" y="0"/>
            <a:ext cx="76581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8756006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4986D-6BE9-4264-908F-02DB36FD8D6C}" type="datetime1">
              <a:rPr lang="en-US" smtClean="0"/>
              <a:pPr/>
              <a:t>7/24/2014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5749069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0"/>
            <a:ext cx="76581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C4986D-6BE9-4264-908F-02DB36FD8D6C}" type="datetime1">
              <a:rPr lang="en-US" smtClean="0"/>
              <a:pPr/>
              <a:t>7/24/2014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0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1" t="27203" r="-221" b="33373"/>
          <a:stretch/>
        </p:blipFill>
        <p:spPr>
          <a:xfrm>
            <a:off x="7323364" y="113180"/>
            <a:ext cx="1820636" cy="71616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2230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7" r:id="rId8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47359" y="1043780"/>
            <a:ext cx="8201025" cy="2916812"/>
          </a:xfrm>
        </p:spPr>
        <p:txBody>
          <a:bodyPr>
            <a:normAutofit/>
          </a:bodyPr>
          <a:lstStyle/>
          <a:p>
            <a:r>
              <a:rPr kumimoji="1" lang="zh-CN" altLang="en-US" sz="60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闪购探源</a:t>
            </a:r>
            <a:endParaRPr kumimoji="1" lang="zh-CN" altLang="en-US" sz="6000" b="1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748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Elbow Connector 76"/>
          <p:cNvCxnSpPr>
            <a:stCxn id="28" idx="2"/>
            <a:endCxn id="29" idx="3"/>
          </p:cNvCxnSpPr>
          <p:nvPr/>
        </p:nvCxnSpPr>
        <p:spPr>
          <a:xfrm rot="5400000">
            <a:off x="2791570" y="4534944"/>
            <a:ext cx="1751275" cy="1624716"/>
          </a:xfrm>
          <a:prstGeom prst="bentConnector2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/>
          <p:nvPr/>
        </p:nvCxnSpPr>
        <p:spPr>
          <a:xfrm flipV="1">
            <a:off x="2855512" y="2255531"/>
            <a:ext cx="4615199" cy="2062729"/>
          </a:xfrm>
          <a:prstGeom prst="bentConnector3">
            <a:avLst>
              <a:gd name="adj1" fmla="val 100027"/>
            </a:avLst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Vente-Privee</a:t>
            </a:r>
            <a:r>
              <a:rPr lang="en-US" altLang="zh-CN" dirty="0" smtClean="0"/>
              <a:t> </a:t>
            </a:r>
            <a:r>
              <a:rPr lang="zh-CN" altLang="en-US" dirty="0" smtClean="0"/>
              <a:t>商业模式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638857" y="1589528"/>
            <a:ext cx="3756973" cy="0"/>
          </a:xfrm>
          <a:prstGeom prst="straightConnector1">
            <a:avLst/>
          </a:prstGeom>
          <a:ln w="22225">
            <a:solidFill>
              <a:schemeClr val="accent6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2638857" y="2070865"/>
            <a:ext cx="3756973" cy="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3294821" y="1354450"/>
            <a:ext cx="2226748" cy="901081"/>
            <a:chOff x="3132814" y="1404145"/>
            <a:chExt cx="2226748" cy="901081"/>
          </a:xfrm>
        </p:grpSpPr>
        <p:sp>
          <p:nvSpPr>
            <p:cNvPr id="15" name="TextBox 14"/>
            <p:cNvSpPr txBox="1"/>
            <p:nvPr/>
          </p:nvSpPr>
          <p:spPr>
            <a:xfrm>
              <a:off x="3403158" y="1404145"/>
              <a:ext cx="1828800" cy="3077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/>
                <a:t>建</a:t>
              </a:r>
              <a:r>
                <a:rPr lang="zh-CN" altLang="en-US" sz="1400" dirty="0" smtClean="0"/>
                <a:t>立合作关系</a:t>
              </a:r>
              <a:endParaRPr lang="en-US" sz="14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132814" y="1935894"/>
              <a:ext cx="2226748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/>
                <a:t>(1) </a:t>
              </a:r>
              <a:r>
                <a:rPr lang="zh-TW" altLang="en-US" dirty="0" smtClean="0"/>
                <a:t>事先</a:t>
              </a:r>
              <a:r>
                <a:rPr lang="zh-CN" altLang="en-US" dirty="0" smtClean="0"/>
                <a:t>锁定</a:t>
              </a:r>
              <a:r>
                <a:rPr lang="zh-TW" altLang="en-US" dirty="0" smtClean="0"/>
                <a:t>购买量</a:t>
              </a:r>
              <a:endParaRPr lang="en-US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147987" y="1386961"/>
            <a:ext cx="1490870" cy="9233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altLang="zh-CN" dirty="0" smtClean="0"/>
          </a:p>
          <a:p>
            <a:pPr algn="ctr"/>
            <a:r>
              <a:rPr lang="en-US" altLang="zh-CN" dirty="0" smtClean="0"/>
              <a:t>VP</a:t>
            </a:r>
            <a:r>
              <a:rPr lang="zh-CN" altLang="en-US" dirty="0" smtClean="0"/>
              <a:t>买手团队</a:t>
            </a:r>
            <a:endParaRPr lang="en-US" altLang="zh-CN" dirty="0" smtClean="0"/>
          </a:p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95830" y="1332201"/>
            <a:ext cx="1490870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altLang="zh-CN" dirty="0" smtClean="0"/>
          </a:p>
          <a:p>
            <a:pPr algn="ctr"/>
            <a:r>
              <a:rPr lang="zh-CN" altLang="en-US" dirty="0" smtClean="0"/>
              <a:t>品牌</a:t>
            </a:r>
            <a:r>
              <a:rPr lang="en-US" altLang="zh-CN" dirty="0" smtClean="0"/>
              <a:t>/</a:t>
            </a:r>
            <a:r>
              <a:rPr lang="zh-CN" altLang="en-US" dirty="0" smtClean="0"/>
              <a:t>供货商</a:t>
            </a:r>
            <a:endParaRPr lang="en-US" altLang="zh-CN" dirty="0" smtClean="0"/>
          </a:p>
          <a:p>
            <a:pPr algn="ctr"/>
            <a:endParaRPr lang="en-US" dirty="0"/>
          </a:p>
        </p:txBody>
      </p:sp>
      <p:cxnSp>
        <p:nvCxnSpPr>
          <p:cNvPr id="27" name="Straight Arrow Connector 26"/>
          <p:cNvCxnSpPr>
            <a:stCxn id="5" idx="2"/>
            <a:endCxn id="31" idx="0"/>
          </p:cNvCxnSpPr>
          <p:nvPr/>
        </p:nvCxnSpPr>
        <p:spPr>
          <a:xfrm>
            <a:off x="1893422" y="2310291"/>
            <a:ext cx="1" cy="1099544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hlinkClick r:id="" action="ppaction://noaction"/>
          </p:cNvPr>
          <p:cNvSpPr txBox="1"/>
          <p:nvPr/>
        </p:nvSpPr>
        <p:spPr>
          <a:xfrm>
            <a:off x="3734130" y="3548335"/>
            <a:ext cx="1490870" cy="9233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altLang="zh-CN" dirty="0" smtClean="0"/>
          </a:p>
          <a:p>
            <a:pPr algn="ctr"/>
            <a:r>
              <a:rPr lang="en-US" altLang="zh-CN" dirty="0" smtClean="0"/>
              <a:t>VP</a:t>
            </a:r>
            <a:r>
              <a:rPr lang="zh-CN" altLang="en-US" dirty="0" smtClean="0"/>
              <a:t>仓库</a:t>
            </a:r>
            <a:endParaRPr lang="en-US" altLang="zh-CN" dirty="0" smtClean="0"/>
          </a:p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63979" y="5761275"/>
            <a:ext cx="1490870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altLang="zh-CN" dirty="0" smtClean="0"/>
          </a:p>
          <a:p>
            <a:pPr algn="ctr"/>
            <a:r>
              <a:rPr lang="zh-CN" altLang="en-US" dirty="0" smtClean="0"/>
              <a:t>顾客</a:t>
            </a:r>
            <a:endParaRPr lang="en-US" altLang="zh-CN" dirty="0" smtClean="0"/>
          </a:p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287117" y="2740316"/>
            <a:ext cx="1645920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/>
              <a:t>图片</a:t>
            </a:r>
            <a:r>
              <a:rPr lang="en-US" altLang="zh-CN" sz="1400" dirty="0"/>
              <a:t>/</a:t>
            </a:r>
            <a:r>
              <a:rPr lang="zh-CN" altLang="en-US" sz="1400" dirty="0" smtClean="0"/>
              <a:t>产品信息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931333" y="3409835"/>
            <a:ext cx="1924179" cy="12003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altLang="zh-CN" dirty="0" smtClean="0"/>
          </a:p>
          <a:p>
            <a:pPr algn="ctr"/>
            <a:r>
              <a:rPr lang="en-US" altLang="zh-CN" dirty="0" smtClean="0"/>
              <a:t>Vente-Privee.com</a:t>
            </a:r>
          </a:p>
          <a:p>
            <a:pPr algn="ctr"/>
            <a:endParaRPr lang="en-US" dirty="0"/>
          </a:p>
        </p:txBody>
      </p:sp>
      <p:cxnSp>
        <p:nvCxnSpPr>
          <p:cNvPr id="34" name="Elbow Connector 33"/>
          <p:cNvCxnSpPr>
            <a:endCxn id="28" idx="3"/>
          </p:cNvCxnSpPr>
          <p:nvPr/>
        </p:nvCxnSpPr>
        <p:spPr>
          <a:xfrm rot="5400000">
            <a:off x="5199763" y="2335528"/>
            <a:ext cx="1699709" cy="1649234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1601047" y="4576439"/>
            <a:ext cx="663" cy="1184836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12800" y="4918424"/>
            <a:ext cx="1272724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 smtClean="0"/>
              <a:t>(2) </a:t>
            </a:r>
            <a:r>
              <a:rPr lang="zh-TW" altLang="en-US" sz="1600" dirty="0" smtClean="0"/>
              <a:t>网站闪购</a:t>
            </a:r>
            <a:r>
              <a:rPr lang="en-US" altLang="zh-CN" sz="1600" dirty="0" smtClean="0"/>
              <a:t>3-5</a:t>
            </a:r>
            <a:r>
              <a:rPr lang="zh-TW" altLang="en-US" sz="1600" dirty="0" smtClean="0"/>
              <a:t>天</a:t>
            </a:r>
            <a:endParaRPr lang="en-US" altLang="zh-CN" sz="1600" dirty="0" smtClean="0"/>
          </a:p>
        </p:txBody>
      </p:sp>
      <p:cxnSp>
        <p:nvCxnSpPr>
          <p:cNvPr id="46" name="Straight Arrow Connector 45"/>
          <p:cNvCxnSpPr/>
          <p:nvPr/>
        </p:nvCxnSpPr>
        <p:spPr>
          <a:xfrm flipV="1">
            <a:off x="2549718" y="4610164"/>
            <a:ext cx="663" cy="1151111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244918" y="5056923"/>
            <a:ext cx="914400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/>
              <a:t>下单</a:t>
            </a:r>
            <a:endParaRPr lang="en-US" altLang="zh-CN" sz="1400" dirty="0" smtClean="0"/>
          </a:p>
        </p:txBody>
      </p:sp>
      <p:cxnSp>
        <p:nvCxnSpPr>
          <p:cNvPr id="51" name="Straight Arrow Connector 50"/>
          <p:cNvCxnSpPr>
            <a:stCxn id="31" idx="3"/>
            <a:endCxn id="28" idx="1"/>
          </p:cNvCxnSpPr>
          <p:nvPr/>
        </p:nvCxnSpPr>
        <p:spPr>
          <a:xfrm>
            <a:off x="2855512" y="4010000"/>
            <a:ext cx="878618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753848" y="5101061"/>
            <a:ext cx="1471151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 smtClean="0"/>
              <a:t>(5) </a:t>
            </a:r>
            <a:r>
              <a:rPr lang="en-US" altLang="zh-CN" sz="1600" dirty="0" smtClean="0"/>
              <a:t>Shipping</a:t>
            </a:r>
            <a:r>
              <a:rPr lang="zh-TW" altLang="en-US" sz="1600" dirty="0" smtClean="0"/>
              <a:t> </a:t>
            </a:r>
            <a:r>
              <a:rPr lang="en-US" altLang="zh-TW" sz="1600" dirty="0" smtClean="0"/>
              <a:t>(</a:t>
            </a:r>
            <a:r>
              <a:rPr lang="zh-TW" altLang="en-US" sz="1600" dirty="0" smtClean="0"/>
              <a:t>一到两周</a:t>
            </a:r>
            <a:r>
              <a:rPr lang="en-US" altLang="zh-TW" sz="1600" dirty="0" smtClean="0"/>
              <a:t>)</a:t>
            </a:r>
            <a:endParaRPr lang="en-US" altLang="zh-CN" sz="1600" dirty="0" smtClean="0"/>
          </a:p>
        </p:txBody>
      </p:sp>
      <p:sp>
        <p:nvSpPr>
          <p:cNvPr id="70" name="TextBox 69"/>
          <p:cNvSpPr txBox="1"/>
          <p:nvPr/>
        </p:nvSpPr>
        <p:spPr>
          <a:xfrm>
            <a:off x="5707117" y="2792737"/>
            <a:ext cx="1763593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 smtClean="0"/>
              <a:t>(4) </a:t>
            </a:r>
            <a:r>
              <a:rPr lang="zh-CN" altLang="en-US" sz="1600" dirty="0" smtClean="0"/>
              <a:t>按照协议</a:t>
            </a:r>
            <a:endParaRPr lang="en-US" altLang="zh-CN" sz="1600" dirty="0" smtClean="0"/>
          </a:p>
          <a:p>
            <a:pPr algn="ctr"/>
            <a:r>
              <a:rPr lang="zh-CN" altLang="en-US" sz="1600" dirty="0" smtClean="0"/>
              <a:t>提供货物</a:t>
            </a:r>
            <a:r>
              <a:rPr lang="en-US" altLang="zh-TW" sz="1600" dirty="0"/>
              <a:t>(</a:t>
            </a:r>
            <a:r>
              <a:rPr lang="zh-TW" altLang="en-US" sz="1600" dirty="0"/>
              <a:t>一周内</a:t>
            </a:r>
            <a:r>
              <a:rPr lang="en-US" altLang="zh-TW" sz="1600" dirty="0"/>
              <a:t>)</a:t>
            </a:r>
            <a:r>
              <a:rPr lang="zh-CN" altLang="en-US" sz="1600" dirty="0"/>
              <a:t> </a:t>
            </a:r>
            <a:endParaRPr lang="en-US" sz="1600" dirty="0"/>
          </a:p>
        </p:txBody>
      </p:sp>
      <p:sp>
        <p:nvSpPr>
          <p:cNvPr id="73" name="TextBox 72"/>
          <p:cNvSpPr txBox="1"/>
          <p:nvPr/>
        </p:nvSpPr>
        <p:spPr>
          <a:xfrm>
            <a:off x="6412653" y="4207107"/>
            <a:ext cx="2463333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600" dirty="0" smtClean="0"/>
              <a:t>(3) </a:t>
            </a:r>
            <a:r>
              <a:rPr lang="zh-TW" altLang="en-US" sz="1600" dirty="0" smtClean="0"/>
              <a:t>根据购买数量下单</a:t>
            </a:r>
            <a:endParaRPr lang="en-US" altLang="zh-CN" sz="1600" dirty="0" smtClean="0"/>
          </a:p>
        </p:txBody>
      </p:sp>
      <p:sp>
        <p:nvSpPr>
          <p:cNvPr id="54" name="TextBox 53"/>
          <p:cNvSpPr txBox="1"/>
          <p:nvPr/>
        </p:nvSpPr>
        <p:spPr>
          <a:xfrm>
            <a:off x="5842000" y="6038274"/>
            <a:ext cx="3257422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沒有或较低存</a:t>
            </a:r>
            <a:r>
              <a:rPr lang="zh-TW" altLang="en-US" dirty="0"/>
              <a:t>货风险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有效为品牌商解</a:t>
            </a:r>
            <a:r>
              <a:rPr lang="zh-TW" altLang="en-US" dirty="0" smtClean="0"/>
              <a:t>决剩余库存</a:t>
            </a:r>
            <a:endParaRPr lang="en-US" altLang="zh-CN" dirty="0" smtClean="0"/>
          </a:p>
        </p:txBody>
      </p:sp>
    </p:spTree>
    <p:extLst>
      <p:ext uri="{BB962C8B-B14F-4D97-AF65-F5344CB8AC3E}">
        <p14:creationId xmlns="" xmlns:p14="http://schemas.microsoft.com/office/powerpoint/2010/main" val="138775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Vente-Privee</a:t>
            </a:r>
            <a:r>
              <a:rPr lang="zh-TW" altLang="en-US" dirty="0" smtClean="0"/>
              <a:t>与</a:t>
            </a:r>
            <a:r>
              <a:rPr lang="en-US" altLang="zh-TW" dirty="0" smtClean="0"/>
              <a:t>VIPS</a:t>
            </a:r>
            <a:r>
              <a:rPr lang="zh-TW" altLang="en-US" dirty="0" smtClean="0"/>
              <a:t>对比</a:t>
            </a:r>
            <a:endParaRPr lang="zh-CN" alt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06" y="898531"/>
            <a:ext cx="7824787" cy="333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849781452"/>
              </p:ext>
            </p:extLst>
          </p:nvPr>
        </p:nvGraphicFramePr>
        <p:xfrm>
          <a:off x="659606" y="4229781"/>
          <a:ext cx="7824786" cy="2595880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2442325"/>
                <a:gridCol w="2714602"/>
                <a:gridCol w="2667859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latin typeface="+mn-lt"/>
                        </a:rPr>
                        <a:t>2013</a:t>
                      </a:r>
                      <a:r>
                        <a:rPr lang="zh-TW" altLang="en-US" sz="1400" dirty="0" smtClean="0">
                          <a:latin typeface="+mn-lt"/>
                        </a:rPr>
                        <a:t>年数据</a:t>
                      </a:r>
                      <a:endParaRPr lang="en-US" altLang="zh-CN" sz="1400" dirty="0" smtClean="0"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 err="1" smtClean="0">
                          <a:latin typeface="+mn-lt"/>
                        </a:rPr>
                        <a:t>Vente-Privee</a:t>
                      </a:r>
                      <a:endParaRPr lang="en-US" altLang="zh-CN" sz="1400" b="1" dirty="0" smtClean="0"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 smtClean="0">
                          <a:latin typeface="+mn-lt"/>
                        </a:rPr>
                        <a:t>VIPS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+mn-lt"/>
                        </a:rPr>
                        <a:t>Sales</a:t>
                      </a:r>
                      <a:r>
                        <a:rPr lang="en-US" altLang="zh-CN" sz="1400" baseline="0" dirty="0" smtClean="0">
                          <a:latin typeface="+mn-lt"/>
                        </a:rPr>
                        <a:t> Events</a:t>
                      </a:r>
                      <a:endParaRPr lang="en-US" altLang="zh-CN" sz="1400" dirty="0" smtClean="0"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latin typeface="+mn-lt"/>
                        </a:rPr>
                        <a:t>10,100</a:t>
                      </a:r>
                      <a:endParaRPr lang="en-US" altLang="zh-CN" sz="1400" dirty="0" smtClean="0"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+mn-lt"/>
                        </a:rPr>
                        <a:t>&gt;2</a:t>
                      </a:r>
                      <a:r>
                        <a:rPr lang="en-US" altLang="zh-TW" sz="1400" dirty="0" smtClean="0">
                          <a:latin typeface="+mn-lt"/>
                        </a:rPr>
                        <a:t>0,000</a:t>
                      </a:r>
                      <a:endParaRPr lang="en-US" altLang="zh-CN" sz="1400" dirty="0" smtClean="0"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 smtClean="0">
                          <a:latin typeface="+mn-lt"/>
                        </a:rPr>
                        <a:t>品牌</a:t>
                      </a:r>
                      <a:endParaRPr lang="en-US" altLang="zh-CN" sz="1400" dirty="0" smtClean="0"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+mn-lt"/>
                        </a:rPr>
                        <a:t>&gt;</a:t>
                      </a:r>
                      <a:r>
                        <a:rPr lang="zh-TW" altLang="en-US" sz="1400" baseline="0" dirty="0" smtClean="0">
                          <a:latin typeface="+mn-lt"/>
                        </a:rPr>
                        <a:t> </a:t>
                      </a:r>
                      <a:r>
                        <a:rPr lang="en-US" altLang="zh-TW" sz="1400" baseline="0" dirty="0" smtClean="0">
                          <a:latin typeface="+mn-lt"/>
                        </a:rPr>
                        <a:t>1500</a:t>
                      </a:r>
                      <a:endParaRPr lang="en-US" altLang="zh-CN" sz="1400" dirty="0" smtClean="0"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latin typeface="+mn-lt"/>
                        </a:rPr>
                        <a:t>8700</a:t>
                      </a:r>
                      <a:endParaRPr lang="en-US" altLang="zh-CN" sz="1400" dirty="0" smtClean="0"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仓库</a:t>
                      </a:r>
                      <a:endParaRPr 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en-US" altLang="zh-CN" sz="14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lang="en-US" altLang="zh-CN" sz="14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移动端</a:t>
                      </a: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（</a:t>
                      </a:r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4Q13)</a:t>
                      </a:r>
                      <a:endParaRPr 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35</a:t>
                      </a:r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%</a:t>
                      </a:r>
                      <a:r>
                        <a:rPr lang="zh-TW" altLang="en-US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endParaRPr lang="en-US" altLang="zh-CN" sz="14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23</a:t>
                      </a:r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% (1Q14</a:t>
                      </a: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已达</a:t>
                      </a: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36%</a:t>
                      </a: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）</a:t>
                      </a:r>
                      <a:endParaRPr lang="en-US" altLang="zh-CN" sz="14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注册会员</a:t>
                      </a:r>
                      <a:endParaRPr 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2000</a:t>
                      </a:r>
                      <a:r>
                        <a:rPr lang="zh-TW" altLang="en-US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万</a:t>
                      </a:r>
                      <a:endParaRPr lang="en-US" altLang="zh-CN" sz="14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4880</a:t>
                      </a:r>
                      <a:r>
                        <a:rPr lang="zh-TW" altLang="en-US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万</a:t>
                      </a:r>
                      <a:endParaRPr lang="en-US" altLang="zh-CN" sz="14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员工</a:t>
                      </a:r>
                      <a:endParaRPr 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&gt;2000</a:t>
                      </a:r>
                      <a:endParaRPr lang="en-US" altLang="zh-CN" sz="14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8544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84184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KupiVIP</a:t>
            </a:r>
            <a:endParaRPr lang="zh-CN" alt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34004" y="1136371"/>
            <a:ext cx="4402760" cy="4712630"/>
            <a:chOff x="0" y="862013"/>
            <a:chExt cx="6936829" cy="7425049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862013"/>
              <a:ext cx="6936828" cy="36800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42082"/>
              <a:ext cx="6936828" cy="37449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700" y="6262452"/>
            <a:ext cx="123825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90405736"/>
              </p:ext>
            </p:extLst>
          </p:nvPr>
        </p:nvGraphicFramePr>
        <p:xfrm>
          <a:off x="4608146" y="1016501"/>
          <a:ext cx="4217259" cy="5740443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1130502"/>
                <a:gridCol w="3086757"/>
              </a:tblGrid>
              <a:tr h="419529"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创办时间</a:t>
                      </a:r>
                      <a:endParaRPr lang="en-US" altLang="zh-CN" sz="1800" kern="1200" dirty="0" smtClean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2008</a:t>
                      </a: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年</a:t>
                      </a: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5</a:t>
                      </a: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月</a:t>
                      </a:r>
                      <a:endParaRPr lang="en-US" altLang="zh-CN" sz="1800" kern="1200" dirty="0" smtClean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9529"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产品定位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高级设计师</a:t>
                      </a:r>
                      <a:r>
                        <a:rPr lang="zh-CN" altLang="en-US" sz="1800" b="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轻</a:t>
                      </a:r>
                      <a:r>
                        <a:rPr lang="ja-JP" altLang="en-US" sz="1800" b="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奢</a:t>
                      </a:r>
                      <a:r>
                        <a:rPr lang="zh-CN" altLang="en-US" sz="18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折扣网站</a:t>
                      </a:r>
                      <a:r>
                        <a:rPr lang="zh-TW" altLang="en-US" sz="18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，瞄准中等阶级收入人群</a:t>
                      </a:r>
                      <a:endParaRPr lang="en-US" altLang="zh-CN" sz="1800" dirty="0" smtClean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9529"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总部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莫斯科</a:t>
                      </a:r>
                      <a:endParaRPr lang="en-US" altLang="zh-CN" sz="1800" kern="1200" dirty="0" smtClean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4119"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垂直频道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女式，男式，儿童，设计师品牌</a:t>
                      </a:r>
                      <a:endParaRPr lang="en-US" altLang="zh-CN" sz="1800" dirty="0" smtClean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9529"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竞争对手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Ozon.ru </a:t>
                      </a:r>
                      <a:r>
                        <a:rPr lang="en-US" altLang="zh-TW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(</a:t>
                      </a: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非闪购类电商</a:t>
                      </a:r>
                      <a:r>
                        <a:rPr lang="en-US" altLang="zh-TW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)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9529"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物流情况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 smtClean="0">
                          <a:solidFill>
                            <a:srgbClr val="C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自建物流；客户端不收费，成本平均</a:t>
                      </a:r>
                      <a:r>
                        <a:rPr lang="zh-CN" altLang="en-US" sz="1800" kern="1200" dirty="0" smtClean="0">
                          <a:solidFill>
                            <a:srgbClr val="C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€</a:t>
                      </a:r>
                      <a:r>
                        <a:rPr lang="en-US" altLang="zh-TW" sz="1800" kern="1200" dirty="0" smtClean="0">
                          <a:solidFill>
                            <a:srgbClr val="C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20/</a:t>
                      </a:r>
                      <a:r>
                        <a:rPr lang="zh-TW" altLang="en-US" sz="1800" kern="1200" dirty="0" smtClean="0">
                          <a:solidFill>
                            <a:srgbClr val="C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单</a:t>
                      </a:r>
                      <a:endParaRPr lang="en-US" sz="1800" kern="1200" dirty="0">
                        <a:solidFill>
                          <a:srgbClr val="C0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9529"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注册会员</a:t>
                      </a:r>
                      <a:endParaRPr lang="en-US" altLang="zh-CN" sz="1800" kern="1200" dirty="0" smtClean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700</a:t>
                      </a: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万</a:t>
                      </a:r>
                      <a:r>
                        <a:rPr lang="en-US" altLang="zh-TW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(2012</a:t>
                      </a: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年</a:t>
                      </a:r>
                      <a:r>
                        <a:rPr lang="en-US" altLang="zh-TW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)</a:t>
                      </a:r>
                      <a:endParaRPr lang="en-US" sz="1800" kern="1200" dirty="0" smtClean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9529"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收入</a:t>
                      </a:r>
                      <a:endParaRPr lang="en-US" altLang="zh-CN" sz="1800" kern="1200" dirty="0" smtClean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11</a:t>
                      </a:r>
                      <a:r>
                        <a:rPr lang="zh-CN" altLang="en-US" sz="1800" dirty="0" smtClean="0"/>
                        <a:t>年</a:t>
                      </a:r>
                      <a:r>
                        <a:rPr lang="en-US" altLang="zh-CN" sz="1800" dirty="0" smtClean="0"/>
                        <a:t>$</a:t>
                      </a:r>
                      <a:r>
                        <a:rPr lang="en-US" altLang="zh-TW" sz="1800" dirty="0" smtClean="0"/>
                        <a:t>160</a:t>
                      </a:r>
                      <a:r>
                        <a:rPr lang="en-US" altLang="zh-CN" sz="1800" dirty="0" smtClean="0"/>
                        <a:t>mln</a:t>
                      </a:r>
                      <a:endParaRPr lang="en-US" sz="1800" kern="1200" dirty="0" smtClean="0">
                        <a:solidFill>
                          <a:srgbClr val="FF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4119"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融资</a:t>
                      </a:r>
                      <a:endParaRPr lang="en-US" altLang="zh-CN" sz="1800" kern="1200" dirty="0" smtClean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06</a:t>
                      </a: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年至</a:t>
                      </a:r>
                      <a:r>
                        <a:rPr lang="en-US" altLang="zh-TW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12</a:t>
                      </a: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年共进行五轮融资，融资额近</a:t>
                      </a:r>
                      <a:r>
                        <a:rPr lang="en-US" altLang="zh-CN" sz="1800" dirty="0" smtClean="0"/>
                        <a:t>$</a:t>
                      </a:r>
                      <a:r>
                        <a:rPr lang="en-US" altLang="zh-TW" sz="1800" dirty="0" smtClean="0"/>
                        <a:t>120</a:t>
                      </a:r>
                      <a:r>
                        <a:rPr lang="en-US" altLang="zh-CN" sz="1800" dirty="0" smtClean="0"/>
                        <a:t>mln</a:t>
                      </a: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 </a:t>
                      </a:r>
                      <a:r>
                        <a:rPr lang="en-US" altLang="zh-TW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(</a:t>
                      </a:r>
                      <a:r>
                        <a:rPr lang="en-US" altLang="zh-TW" sz="1800" kern="1200" dirty="0" err="1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CrunchBase</a:t>
                      </a:r>
                      <a:r>
                        <a:rPr lang="en-US" altLang="zh-TW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)</a:t>
                      </a:r>
                      <a:endParaRPr lang="en-US" sz="1800" kern="1200" dirty="0" smtClean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4119"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IPO</a:t>
                      </a: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进程</a:t>
                      </a:r>
                      <a:endParaRPr lang="en-US" altLang="zh-CN" sz="1800" kern="1200" dirty="0" smtClean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计划</a:t>
                      </a:r>
                      <a:r>
                        <a:rPr lang="en-US" altLang="zh-TW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2014</a:t>
                      </a: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年</a:t>
                      </a:r>
                      <a:r>
                        <a:rPr lang="en-US" altLang="zh-TW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IPO</a:t>
                      </a: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募集</a:t>
                      </a:r>
                      <a:r>
                        <a:rPr lang="en-US" altLang="zh-CN" sz="1800" dirty="0" smtClean="0"/>
                        <a:t>$</a:t>
                      </a:r>
                      <a:r>
                        <a:rPr lang="en-US" altLang="zh-TW" sz="1800" dirty="0" smtClean="0"/>
                        <a:t>125</a:t>
                      </a:r>
                      <a:r>
                        <a:rPr lang="en-US" altLang="zh-CN" sz="1800" dirty="0" smtClean="0"/>
                        <a:t>mln</a:t>
                      </a: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 </a:t>
                      </a:r>
                      <a:endParaRPr lang="en-US" sz="1800" kern="1200" dirty="0" smtClean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30371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Privalia</a:t>
            </a:r>
            <a:endParaRPr lang="zh-CN" alt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3815" y="1073307"/>
            <a:ext cx="4374216" cy="4681099"/>
            <a:chOff x="23815" y="752475"/>
            <a:chExt cx="4548186" cy="4867274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38" y="752475"/>
              <a:ext cx="4538663" cy="2676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38" y="3429000"/>
              <a:ext cx="4533902" cy="1366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8" name="Picture 4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15" y="4524374"/>
              <a:ext cx="4543425" cy="1095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085849600"/>
              </p:ext>
            </p:extLst>
          </p:nvPr>
        </p:nvGraphicFramePr>
        <p:xfrm>
          <a:off x="4393452" y="1292990"/>
          <a:ext cx="4619845" cy="5024910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1275082"/>
                <a:gridCol w="3344763"/>
              </a:tblGrid>
              <a:tr h="419529"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创办时间</a:t>
                      </a:r>
                      <a:endParaRPr lang="en-US" altLang="zh-CN" sz="1800" kern="1200" dirty="0" smtClean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2006</a:t>
                      </a: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年</a:t>
                      </a:r>
                      <a:endParaRPr lang="en-US" altLang="zh-CN" sz="1800" kern="1200" dirty="0" smtClean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9529"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产品定位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品牌折扣网站</a:t>
                      </a:r>
                      <a:endParaRPr lang="en-US" altLang="zh-CN" sz="1800" dirty="0" smtClean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9529"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总部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巴塞罗纳</a:t>
                      </a:r>
                      <a:endParaRPr lang="en-US" altLang="zh-CN" sz="1800" kern="1200" dirty="0" smtClean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9529"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市场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西班牙、意大利、德国、巴西、墨西哥</a:t>
                      </a:r>
                      <a:endParaRPr lang="en-US" altLang="zh-CN" sz="1800" kern="1200" dirty="0" smtClean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8115"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垂直频道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女式，男式，</a:t>
                      </a: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电子产品</a:t>
                      </a: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，儿童</a:t>
                      </a:r>
                      <a:endParaRPr lang="en-US" altLang="zh-CN" sz="1800" kern="1200" dirty="0" smtClean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8115"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商业模式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 smtClean="0">
                          <a:solidFill>
                            <a:srgbClr val="C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轻资产，沒有存货风险，确定客户的订单数后才向供应商订货</a:t>
                      </a:r>
                      <a:endParaRPr lang="en-US" altLang="zh-CN" sz="1800" kern="1200" dirty="0" smtClean="0">
                        <a:solidFill>
                          <a:srgbClr val="C0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9529"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注册会员</a:t>
                      </a:r>
                      <a:endParaRPr lang="en-US" altLang="zh-CN" sz="1800" kern="1200" dirty="0" smtClean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1800</a:t>
                      </a: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万</a:t>
                      </a:r>
                      <a:r>
                        <a:rPr lang="en-US" altLang="zh-TW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(2013)</a:t>
                      </a:r>
                      <a:endParaRPr lang="en-US" sz="1800" kern="1200" dirty="0" smtClean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9529"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收入</a:t>
                      </a:r>
                      <a:endParaRPr lang="en-US" altLang="zh-CN" sz="1800" kern="1200" dirty="0" smtClean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+</a:t>
                      </a:r>
                      <a:r>
                        <a:rPr lang="en-US" altLang="zh-TW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32%</a:t>
                      </a: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 </a:t>
                      </a:r>
                      <a:r>
                        <a:rPr lang="en-US" altLang="zh-TW" sz="1800" kern="1200" dirty="0" err="1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yoy</a:t>
                      </a: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 至</a:t>
                      </a: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€</a:t>
                      </a:r>
                      <a:r>
                        <a:rPr lang="en-US" altLang="zh-TW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4.2</a:t>
                      </a: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亿 </a:t>
                      </a:r>
                      <a:r>
                        <a:rPr lang="en-US" altLang="zh-TW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(2012)</a:t>
                      </a: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，</a:t>
                      </a:r>
                      <a:r>
                        <a:rPr lang="en-US" altLang="zh-TW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25%</a:t>
                      </a: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来自西班牙</a:t>
                      </a:r>
                      <a:endParaRPr lang="en-US" sz="1800" kern="1200" dirty="0" smtClean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4119"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融资情况</a:t>
                      </a:r>
                      <a:endParaRPr lang="en-US" altLang="zh-CN" sz="1800" kern="1200" dirty="0" smtClean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 smtClean="0">
                          <a:solidFill>
                            <a:srgbClr val="C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至</a:t>
                      </a:r>
                      <a:r>
                        <a:rPr lang="en-US" altLang="zh-TW" sz="1800" kern="1200" dirty="0" smtClean="0">
                          <a:solidFill>
                            <a:srgbClr val="C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13</a:t>
                      </a:r>
                      <a:r>
                        <a:rPr lang="zh-TW" altLang="en-US" sz="1800" kern="1200" dirty="0" smtClean="0">
                          <a:solidFill>
                            <a:srgbClr val="C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年</a:t>
                      </a:r>
                      <a:r>
                        <a:rPr lang="en-US" altLang="zh-TW" sz="1800" kern="1200" dirty="0" smtClean="0">
                          <a:solidFill>
                            <a:srgbClr val="C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4</a:t>
                      </a:r>
                      <a:r>
                        <a:rPr lang="zh-TW" altLang="en-US" sz="1800" kern="1200" dirty="0" smtClean="0">
                          <a:solidFill>
                            <a:srgbClr val="C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月已进行</a:t>
                      </a:r>
                      <a:r>
                        <a:rPr lang="en-US" altLang="zh-TW" sz="1800" kern="1200" dirty="0" smtClean="0">
                          <a:solidFill>
                            <a:srgbClr val="C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7</a:t>
                      </a:r>
                      <a:r>
                        <a:rPr lang="zh-TW" altLang="en-US" sz="1800" kern="1200" dirty="0" smtClean="0">
                          <a:solidFill>
                            <a:srgbClr val="C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轮融资，共计</a:t>
                      </a:r>
                      <a:r>
                        <a:rPr lang="en-US" altLang="zh-CN" sz="1800" kern="1200" dirty="0" smtClean="0">
                          <a:solidFill>
                            <a:srgbClr val="C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$250.8</a:t>
                      </a:r>
                      <a:r>
                        <a:rPr lang="en-US" altLang="zh-TW" sz="1800" kern="1200" dirty="0" smtClean="0">
                          <a:solidFill>
                            <a:srgbClr val="C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mln</a:t>
                      </a:r>
                      <a:endParaRPr lang="en-US" sz="1800" kern="1200" dirty="0" smtClean="0">
                        <a:solidFill>
                          <a:srgbClr val="C0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6167930"/>
            <a:ext cx="24669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83962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ACHICA</a:t>
            </a:r>
            <a:endParaRPr lang="zh-CN" alt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70176" y="1065487"/>
            <a:ext cx="3858599" cy="5499260"/>
            <a:chOff x="249006" y="1065487"/>
            <a:chExt cx="3858599" cy="549926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412" y="1065487"/>
              <a:ext cx="3838193" cy="2302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006" y="3367596"/>
              <a:ext cx="3855982" cy="1665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006" y="5032863"/>
              <a:ext cx="3855982" cy="153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82337408"/>
              </p:ext>
            </p:extLst>
          </p:nvPr>
        </p:nvGraphicFramePr>
        <p:xfrm>
          <a:off x="4015409" y="1109273"/>
          <a:ext cx="4929809" cy="4605492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1360632"/>
                <a:gridCol w="3569177"/>
              </a:tblGrid>
              <a:tr h="419529"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创办时间</a:t>
                      </a:r>
                      <a:endParaRPr lang="en-US" altLang="zh-CN" sz="1800" kern="1200" dirty="0" smtClean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20</a:t>
                      </a:r>
                      <a:r>
                        <a:rPr lang="en-US" altLang="zh-TW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10</a:t>
                      </a: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年</a:t>
                      </a:r>
                      <a:r>
                        <a:rPr lang="en-US" altLang="zh-TW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2</a:t>
                      </a: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月</a:t>
                      </a:r>
                      <a:endParaRPr lang="en-US" altLang="zh-CN" sz="1800" kern="1200" dirty="0" smtClean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9529"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产品定位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高级</a:t>
                      </a: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生活时尚用品闪购网站</a:t>
                      </a:r>
                      <a:endParaRPr lang="en-US" altLang="zh-CN" sz="1800" kern="1200" dirty="0" smtClean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9529"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总部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伦敦</a:t>
                      </a:r>
                      <a:endParaRPr lang="en-US" altLang="zh-CN" sz="1800" kern="1200" dirty="0" smtClean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4119"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垂直频道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生活家具用品、红酒、食品、时装、玩具</a:t>
                      </a: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和旅游</a:t>
                      </a: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产品</a:t>
                      </a:r>
                      <a:endParaRPr lang="en-US" altLang="zh-CN" sz="1800" kern="1200" dirty="0" smtClean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4119"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闪购模式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每天</a:t>
                      </a:r>
                      <a:r>
                        <a:rPr lang="en-US" altLang="zh-TW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6:30am</a:t>
                      </a: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开始，</a:t>
                      </a: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会员制模式、</a:t>
                      </a:r>
                      <a:r>
                        <a:rPr lang="en-US" altLang="zh-TW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72</a:t>
                      </a: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小时</a:t>
                      </a: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抢购</a:t>
                      </a: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期</a:t>
                      </a: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、折扣。运费</a:t>
                      </a: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£4.99</a:t>
                      </a: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。</a:t>
                      </a:r>
                      <a:endParaRPr lang="en-US" altLang="zh-CN" sz="1800" kern="1200" dirty="0" smtClean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9529"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商业模式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 err="1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Achica</a:t>
                      </a: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与品牌</a:t>
                      </a:r>
                      <a:r>
                        <a:rPr lang="en-US" altLang="zh-TW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/</a:t>
                      </a: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供应商合作锁定折扣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9529"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注册会员</a:t>
                      </a:r>
                      <a:endParaRPr lang="en-US" altLang="zh-CN" sz="1800" kern="1200" dirty="0" smtClean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300</a:t>
                      </a: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万</a:t>
                      </a:r>
                      <a:endParaRPr lang="en-US" sz="1800" kern="1200" dirty="0" smtClean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9529"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收入</a:t>
                      </a:r>
                      <a:endParaRPr lang="en-US" altLang="zh-CN" sz="1800" kern="1200" dirty="0" smtClean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$</a:t>
                      </a:r>
                      <a:r>
                        <a:rPr lang="en-US" altLang="zh-TW" sz="1800" dirty="0" smtClean="0"/>
                        <a:t>60</a:t>
                      </a:r>
                      <a:r>
                        <a:rPr lang="en-US" altLang="zh-CN" sz="1800" dirty="0" smtClean="0"/>
                        <a:t>mln</a:t>
                      </a:r>
                      <a:r>
                        <a:rPr lang="zh-TW" altLang="en-US" sz="1800" dirty="0" smtClean="0"/>
                        <a:t> </a:t>
                      </a:r>
                      <a:r>
                        <a:rPr lang="en-US" altLang="zh-TW" sz="1800" dirty="0" smtClean="0"/>
                        <a:t>(2013)</a:t>
                      </a:r>
                      <a:endParaRPr lang="en-US" sz="1800" kern="1200" dirty="0" smtClean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9529"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收发货周期</a:t>
                      </a:r>
                      <a:endParaRPr lang="en-US" altLang="zh-CN" sz="1800" kern="1200" dirty="0" smtClean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2-3</a:t>
                      </a: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周</a:t>
                      </a:r>
                      <a:endParaRPr lang="en-US" sz="1800" kern="1200" dirty="0" smtClean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161" y="6361438"/>
            <a:ext cx="20097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7002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</a:rPr>
              <a:t>美</a:t>
            </a:r>
            <a:r>
              <a:rPr lang="zh-CN" altLang="en-US" b="1" dirty="0" smtClean="0">
                <a:latin typeface="微软雅黑" panose="020B0503020204020204" pitchFamily="34" charset="-122"/>
              </a:rPr>
              <a:t>国闪购市</a:t>
            </a:r>
            <a:r>
              <a:rPr lang="zh-CN" altLang="en-US" b="1" dirty="0">
                <a:latin typeface="微软雅黑" panose="020B0503020204020204" pitchFamily="34" charset="-122"/>
              </a:rPr>
              <a:t>场发展历程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522324" y="1391184"/>
            <a:ext cx="6858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/>
              <a:t>大衰落之前，品牌商将尾货分销给实体打折店比如</a:t>
            </a:r>
            <a:r>
              <a:rPr lang="en-US" dirty="0" err="1"/>
              <a:t>Loehmann’s</a:t>
            </a:r>
            <a:r>
              <a:rPr lang="en-US" dirty="0"/>
              <a:t>, T.J. Maxx, Century 21, and </a:t>
            </a:r>
            <a:r>
              <a:rPr lang="en-US" dirty="0" err="1"/>
              <a:t>Daffy’s</a:t>
            </a:r>
            <a:r>
              <a:rPr lang="zh-CN" altLang="en-US" dirty="0"/>
              <a:t>。高级设计师品牌为了保护品牌也鲜有打折。</a:t>
            </a:r>
            <a:endParaRPr lang="en-US" altLang="zh-CN" dirty="0"/>
          </a:p>
        </p:txBody>
      </p:sp>
      <p:sp>
        <p:nvSpPr>
          <p:cNvPr id="3" name="Rectangle 2"/>
          <p:cNvSpPr/>
          <p:nvPr/>
        </p:nvSpPr>
        <p:spPr>
          <a:xfrm>
            <a:off x="1522324" y="2356779"/>
            <a:ext cx="57607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/>
              <a:t>大衰落开始之后，美国整个</a:t>
            </a:r>
            <a:r>
              <a:rPr lang="en-US" altLang="zh-CN" dirty="0"/>
              <a:t>retail</a:t>
            </a:r>
            <a:r>
              <a:rPr lang="zh-CN" altLang="en-US" dirty="0"/>
              <a:t>市场都在</a:t>
            </a:r>
            <a:r>
              <a:rPr lang="en-US" altLang="zh-CN" dirty="0"/>
              <a:t>decline</a:t>
            </a:r>
            <a:r>
              <a:rPr lang="zh-CN" altLang="en-US" dirty="0"/>
              <a:t>。设计师品牌拥有很多多余存货却无法卖给零售商，因此催生了众多的奢侈品闪购网站</a:t>
            </a:r>
            <a:r>
              <a:rPr lang="en-US" altLang="zh-CN" dirty="0"/>
              <a:t>——Gilt</a:t>
            </a:r>
            <a:r>
              <a:rPr lang="zh-CN" altLang="en-US" dirty="0"/>
              <a:t>，</a:t>
            </a:r>
            <a:r>
              <a:rPr lang="en-US" altLang="zh-CN" dirty="0" err="1"/>
              <a:t>RueLaLa</a:t>
            </a:r>
            <a:r>
              <a:rPr lang="zh-CN" altLang="en-US" dirty="0"/>
              <a:t>、</a:t>
            </a:r>
            <a:r>
              <a:rPr lang="en-US" altLang="zh-CN" dirty="0" err="1"/>
              <a:t>HauteLook</a:t>
            </a:r>
            <a:r>
              <a:rPr lang="zh-CN" altLang="en-US" dirty="0"/>
              <a:t>、</a:t>
            </a:r>
            <a:r>
              <a:rPr lang="en-US" altLang="zh-CN" dirty="0" err="1"/>
              <a:t>Ideeli</a:t>
            </a:r>
            <a:r>
              <a:rPr lang="zh-CN" altLang="en-US" dirty="0"/>
              <a:t>和</a:t>
            </a:r>
            <a:r>
              <a:rPr lang="en-US" altLang="zh-CN" dirty="0" err="1"/>
              <a:t>MyHabit</a:t>
            </a:r>
            <a:r>
              <a:rPr lang="zh-CN" altLang="en-US" dirty="0"/>
              <a:t>等，共同目标都是吸引那些有钱、没时间的城市消费者。限时特卖网站善用消费者急迫购买的心态，吸引冲动的用户。</a:t>
            </a:r>
            <a:endParaRPr lang="en-US" altLang="zh-CN" dirty="0"/>
          </a:p>
        </p:txBody>
      </p:sp>
      <p:sp>
        <p:nvSpPr>
          <p:cNvPr id="4" name="Rectangle 3"/>
          <p:cNvSpPr/>
          <p:nvPr/>
        </p:nvSpPr>
        <p:spPr>
          <a:xfrm>
            <a:off x="1522324" y="4339050"/>
            <a:ext cx="5066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zh-CN" dirty="0"/>
              <a:t>2011</a:t>
            </a:r>
            <a:r>
              <a:rPr lang="zh-CN" altLang="en-US" dirty="0" smtClean="0"/>
              <a:t>年闪购市场增长开始</a:t>
            </a:r>
            <a:r>
              <a:rPr lang="zh-CN" altLang="en-US" dirty="0"/>
              <a:t>放缓</a:t>
            </a:r>
            <a:r>
              <a:rPr lang="zh-CN" altLang="en-US" dirty="0" smtClean="0"/>
              <a:t>。</a:t>
            </a:r>
            <a:r>
              <a:rPr lang="zh-CN" altLang="en-US" dirty="0"/>
              <a:t>竞</a:t>
            </a:r>
            <a:r>
              <a:rPr lang="zh-CN" altLang="en-US" dirty="0" smtClean="0"/>
              <a:t>争逐渐激</a:t>
            </a:r>
            <a:r>
              <a:rPr lang="zh-CN" altLang="en-US" dirty="0"/>
              <a:t>烈。</a:t>
            </a:r>
            <a:endParaRPr lang="en-US" altLang="zh-CN" dirty="0"/>
          </a:p>
        </p:txBody>
      </p:sp>
      <p:sp>
        <p:nvSpPr>
          <p:cNvPr id="7" name="Rectangle 6"/>
          <p:cNvSpPr/>
          <p:nvPr/>
        </p:nvSpPr>
        <p:spPr>
          <a:xfrm>
            <a:off x="1522324" y="4936327"/>
            <a:ext cx="6858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dirty="0"/>
              <a:t>2012</a:t>
            </a:r>
            <a:r>
              <a:rPr lang="zh-CN" altLang="en-US" dirty="0" smtClean="0"/>
              <a:t>年增长继续放缓</a:t>
            </a:r>
            <a:r>
              <a:rPr lang="zh-CN" altLang="zh-CN" dirty="0" smtClean="0"/>
              <a:t>。</a:t>
            </a:r>
            <a:r>
              <a:rPr lang="zh-CN" altLang="en-US" dirty="0"/>
              <a:t>特别是随着经济转暖，这些奢侈品的闪购网站再也无法找到足量的多余奢侈产品需求变缓，竞争更加激励，超过</a:t>
            </a:r>
            <a:r>
              <a:rPr lang="en-US" altLang="zh-CN" dirty="0"/>
              <a:t>100</a:t>
            </a:r>
            <a:r>
              <a:rPr lang="zh-CN" altLang="en-US" dirty="0"/>
              <a:t>家特卖网站关门或者被收购</a:t>
            </a:r>
            <a:endParaRPr lang="en-US" altLang="zh-CN" dirty="0"/>
          </a:p>
        </p:txBody>
      </p:sp>
      <p:sp>
        <p:nvSpPr>
          <p:cNvPr id="8" name="Rectangle 7"/>
          <p:cNvSpPr/>
          <p:nvPr/>
        </p:nvSpPr>
        <p:spPr>
          <a:xfrm>
            <a:off x="1536140" y="5899420"/>
            <a:ext cx="68441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dirty="0" smtClean="0"/>
              <a:t>2013</a:t>
            </a:r>
            <a:r>
              <a:rPr lang="zh-CN" altLang="en-US" dirty="0"/>
              <a:t>年下半年开始，</a:t>
            </a:r>
            <a:r>
              <a:rPr lang="en-US" altLang="zh-CN" dirty="0" err="1"/>
              <a:t>Hautelook</a:t>
            </a:r>
            <a:r>
              <a:rPr lang="zh-CN" altLang="en-US" dirty="0"/>
              <a:t>、</a:t>
            </a:r>
            <a:r>
              <a:rPr lang="en-US" altLang="zh-CN" dirty="0" err="1"/>
              <a:t>Ideeli</a:t>
            </a:r>
            <a:r>
              <a:rPr lang="zh-CN" altLang="en-US" dirty="0"/>
              <a:t>这些奢侈品闪购公司的流量呈现下降的趋势，</a:t>
            </a:r>
            <a:r>
              <a:rPr lang="en-US" altLang="zh-CN" dirty="0"/>
              <a:t>Fab</a:t>
            </a:r>
            <a:r>
              <a:rPr lang="zh-CN" altLang="en-US" dirty="0"/>
              <a:t>，</a:t>
            </a:r>
            <a:r>
              <a:rPr lang="en-US" altLang="zh-CN" dirty="0" err="1"/>
              <a:t>RueLaLa</a:t>
            </a:r>
            <a:r>
              <a:rPr lang="zh-CN" altLang="en-US" dirty="0"/>
              <a:t>和</a:t>
            </a:r>
            <a:r>
              <a:rPr lang="en-US" altLang="zh-CN" dirty="0"/>
              <a:t>Lot18</a:t>
            </a:r>
            <a:r>
              <a:rPr lang="zh-CN" altLang="en-US" dirty="0"/>
              <a:t>甚至通过裁员维持经营。</a:t>
            </a:r>
            <a:endParaRPr lang="en-US" altLang="zh-CN" dirty="0"/>
          </a:p>
          <a:p>
            <a:pPr algn="just"/>
            <a:endParaRPr lang="en-US" altLang="zh-CN" dirty="0"/>
          </a:p>
        </p:txBody>
      </p:sp>
      <p:grpSp>
        <p:nvGrpSpPr>
          <p:cNvPr id="28" name="Group 27"/>
          <p:cNvGrpSpPr/>
          <p:nvPr/>
        </p:nvGrpSpPr>
        <p:grpSpPr>
          <a:xfrm>
            <a:off x="849918" y="1235947"/>
            <a:ext cx="692180" cy="5586803"/>
            <a:chOff x="849918" y="1235947"/>
            <a:chExt cx="692180" cy="5586803"/>
          </a:xfrm>
        </p:grpSpPr>
        <p:sp>
          <p:nvSpPr>
            <p:cNvPr id="9" name="Down Arrow 8"/>
            <p:cNvSpPr/>
            <p:nvPr/>
          </p:nvSpPr>
          <p:spPr>
            <a:xfrm>
              <a:off x="954752" y="1235947"/>
              <a:ext cx="45719" cy="5586803"/>
            </a:xfrm>
            <a:prstGeom prst="downArrow">
              <a:avLst>
                <a:gd name="adj1" fmla="val 50000"/>
                <a:gd name="adj2" fmla="val 226372"/>
              </a:avLst>
            </a:prstGeom>
            <a:solidFill>
              <a:srgbClr val="656565"/>
            </a:solidFill>
            <a:ln>
              <a:solidFill>
                <a:srgbClr val="6565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867520" y="1461358"/>
              <a:ext cx="274320" cy="274320"/>
            </a:xfrm>
            <a:prstGeom prst="ellipse">
              <a:avLst/>
            </a:prstGeom>
            <a:solidFill>
              <a:srgbClr val="FF6100"/>
            </a:solidFill>
            <a:ln>
              <a:solidFill>
                <a:srgbClr val="FF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849918" y="2421099"/>
              <a:ext cx="274320" cy="274320"/>
            </a:xfrm>
            <a:prstGeom prst="ellipse">
              <a:avLst/>
            </a:prstGeom>
            <a:solidFill>
              <a:srgbClr val="FF6100"/>
            </a:solidFill>
            <a:ln>
              <a:solidFill>
                <a:srgbClr val="FF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855602" y="4386556"/>
              <a:ext cx="274320" cy="274320"/>
            </a:xfrm>
            <a:prstGeom prst="ellipse">
              <a:avLst/>
            </a:prstGeom>
            <a:solidFill>
              <a:srgbClr val="FF6100"/>
            </a:solidFill>
            <a:ln>
              <a:solidFill>
                <a:srgbClr val="FF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867520" y="4997316"/>
              <a:ext cx="274320" cy="274320"/>
            </a:xfrm>
            <a:prstGeom prst="ellipse">
              <a:avLst/>
            </a:prstGeom>
            <a:solidFill>
              <a:srgbClr val="FF6100"/>
            </a:solidFill>
            <a:ln>
              <a:solidFill>
                <a:srgbClr val="FF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67520" y="5950054"/>
              <a:ext cx="274320" cy="274320"/>
            </a:xfrm>
            <a:prstGeom prst="ellipse">
              <a:avLst/>
            </a:prstGeom>
            <a:solidFill>
              <a:srgbClr val="FF6100"/>
            </a:solidFill>
            <a:ln>
              <a:solidFill>
                <a:srgbClr val="FF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>
              <a:stCxn id="10" idx="6"/>
            </p:cNvCxnSpPr>
            <p:nvPr/>
          </p:nvCxnSpPr>
          <p:spPr>
            <a:xfrm>
              <a:off x="1141840" y="1598518"/>
              <a:ext cx="380484" cy="0"/>
            </a:xfrm>
            <a:prstGeom prst="line">
              <a:avLst/>
            </a:prstGeom>
            <a:ln w="19050">
              <a:solidFill>
                <a:srgbClr val="65656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129922" y="2558259"/>
              <a:ext cx="380484" cy="0"/>
            </a:xfrm>
            <a:prstGeom prst="line">
              <a:avLst/>
            </a:prstGeom>
            <a:ln w="19050">
              <a:solidFill>
                <a:srgbClr val="65656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1129922" y="4546318"/>
              <a:ext cx="380484" cy="0"/>
            </a:xfrm>
            <a:prstGeom prst="line">
              <a:avLst/>
            </a:prstGeom>
            <a:ln w="19050">
              <a:solidFill>
                <a:srgbClr val="65656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141840" y="5147029"/>
              <a:ext cx="380484" cy="0"/>
            </a:xfrm>
            <a:prstGeom prst="line">
              <a:avLst/>
            </a:prstGeom>
            <a:ln w="19050">
              <a:solidFill>
                <a:srgbClr val="65656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161614" y="6087214"/>
              <a:ext cx="380484" cy="0"/>
            </a:xfrm>
            <a:prstGeom prst="line">
              <a:avLst/>
            </a:prstGeom>
            <a:ln w="19050">
              <a:solidFill>
                <a:srgbClr val="65656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7375409" y="2380135"/>
            <a:ext cx="917072" cy="1632862"/>
            <a:chOff x="7372737" y="2314514"/>
            <a:chExt cx="917072" cy="1632862"/>
          </a:xfrm>
        </p:grpSpPr>
        <p:pic>
          <p:nvPicPr>
            <p:cNvPr id="21" name="Content Placeholder 35" descr="Screen Clippi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5409" y="2314514"/>
              <a:ext cx="914400" cy="264319"/>
            </a:xfrm>
            <a:prstGeom prst="rect">
              <a:avLst/>
            </a:prstGeom>
          </p:spPr>
        </p:pic>
        <p:pic>
          <p:nvPicPr>
            <p:cNvPr id="22" name="Content Placeholder 4" descr="Screen Clippin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5409" y="2581160"/>
              <a:ext cx="914400" cy="449451"/>
            </a:xfrm>
            <a:prstGeom prst="rect">
              <a:avLst/>
            </a:prstGeom>
          </p:spPr>
        </p:pic>
        <p:pic>
          <p:nvPicPr>
            <p:cNvPr id="23" name="Picture 22" descr="Screen Clippin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5409" y="3023972"/>
              <a:ext cx="914400" cy="392965"/>
            </a:xfrm>
            <a:prstGeom prst="rect">
              <a:avLst/>
            </a:prstGeom>
          </p:spPr>
        </p:pic>
        <p:pic>
          <p:nvPicPr>
            <p:cNvPr id="24" name="Picture 23" descr="Screen Clippin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2737" y="3460893"/>
              <a:ext cx="914400" cy="222737"/>
            </a:xfrm>
            <a:prstGeom prst="rect">
              <a:avLst/>
            </a:prstGeom>
          </p:spPr>
        </p:pic>
        <p:pic>
          <p:nvPicPr>
            <p:cNvPr id="26" name="Content Placeholder 5" descr="Screen Clipping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5409" y="3795721"/>
              <a:ext cx="914400" cy="1516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245927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</a:rPr>
              <a:t>美国市</a:t>
            </a:r>
            <a:r>
              <a:rPr lang="zh-CN" altLang="en-US" b="1" dirty="0" smtClean="0">
                <a:latin typeface="微软雅黑" panose="020B0503020204020204" pitchFamily="34" charset="-122"/>
              </a:rPr>
              <a:t>场行业数据</a:t>
            </a:r>
            <a:r>
              <a:rPr lang="zh-CN" altLang="en-US" b="1" dirty="0">
                <a:latin typeface="微软雅黑" panose="020B0503020204020204" pitchFamily="34" charset="-122"/>
              </a:rPr>
              <a:t>、现状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2199508"/>
            <a:ext cx="4685043" cy="2934116"/>
            <a:chOff x="228600" y="3956594"/>
            <a:chExt cx="4685043" cy="2934116"/>
          </a:xfrm>
        </p:grpSpPr>
        <p:pic>
          <p:nvPicPr>
            <p:cNvPr id="5" name="Picture 2" descr="chart of the day flash sales site traffic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6821" t="16705" r="4126" b="5610"/>
            <a:stretch/>
          </p:blipFill>
          <p:spPr bwMode="auto">
            <a:xfrm>
              <a:off x="798063" y="4295146"/>
              <a:ext cx="3455999" cy="226110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228600" y="3956594"/>
              <a:ext cx="43534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/>
                <a:t>图：截止</a:t>
              </a:r>
              <a:r>
                <a:rPr lang="en-US" altLang="zh-CN" sz="1600" dirty="0" smtClean="0"/>
                <a:t>2013</a:t>
              </a:r>
              <a:r>
                <a:rPr lang="zh-CN" altLang="en-US" sz="1600" dirty="0" smtClean="0"/>
                <a:t>年</a:t>
              </a:r>
              <a:r>
                <a:rPr lang="en-US" altLang="zh-CN" sz="1600" dirty="0" smtClean="0"/>
                <a:t>9</a:t>
              </a:r>
              <a:r>
                <a:rPr lang="zh-CN" altLang="en-US" sz="1600" dirty="0" smtClean="0"/>
                <a:t>月闪购网站</a:t>
              </a:r>
              <a:r>
                <a:rPr lang="en-US" altLang="zh-CN" sz="1600" dirty="0" smtClean="0"/>
                <a:t>Traffic</a:t>
              </a:r>
              <a:r>
                <a:rPr lang="zh-CN" altLang="en-US" sz="1600" dirty="0" smtClean="0"/>
                <a:t>走势</a:t>
              </a:r>
              <a:endParaRPr lang="en-US" sz="16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0195" y="6644489"/>
              <a:ext cx="43534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i="1" dirty="0" smtClean="0"/>
                <a:t>数据来源：</a:t>
              </a:r>
              <a:r>
                <a:rPr lang="en-US" altLang="zh-CN" sz="1000" i="1" dirty="0" err="1" smtClean="0"/>
                <a:t>Hitwise</a:t>
              </a:r>
              <a:endParaRPr lang="en-US" sz="1000" i="1" dirty="0"/>
            </a:p>
          </p:txBody>
        </p:sp>
      </p:grpSp>
      <p:sp>
        <p:nvSpPr>
          <p:cNvPr id="10" name="Rectangle 9"/>
          <p:cNvSpPr/>
          <p:nvPr/>
        </p:nvSpPr>
        <p:spPr>
          <a:xfrm>
            <a:off x="4353448" y="2490841"/>
            <a:ext cx="391942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/>
              <a:t>美国闪购市场产品定位大多是针对</a:t>
            </a:r>
            <a:r>
              <a:rPr lang="zh-CN" altLang="en-US" dirty="0">
                <a:solidFill>
                  <a:srgbClr val="FF0000"/>
                </a:solidFill>
              </a:rPr>
              <a:t>高级设计师品牌</a:t>
            </a:r>
            <a:r>
              <a:rPr lang="zh-CN" altLang="en-US" dirty="0"/>
              <a:t>的闪购网站</a:t>
            </a:r>
            <a:r>
              <a:rPr lang="zh-CN" altLang="en-US" dirty="0" smtClean="0"/>
              <a:t>。随着</a:t>
            </a:r>
            <a:r>
              <a:rPr lang="zh-CN" altLang="en-US" dirty="0"/>
              <a:t>经济转暖，这些闪购网站再也无法找到足量的多余奢侈存货，产品需求变缓。这种情况下，不少网站裁员甚至关闭。也有不少网站做</a:t>
            </a:r>
            <a:r>
              <a:rPr lang="zh-CN" altLang="en-US" dirty="0" smtClean="0"/>
              <a:t>出调整，</a:t>
            </a:r>
            <a:r>
              <a:rPr lang="zh-CN" altLang="en-US" dirty="0"/>
              <a:t>结合时尚内容以主题的形式组织不同的品牌作为一个</a:t>
            </a:r>
            <a:r>
              <a:rPr lang="en-US" altLang="zh-CN" dirty="0" smtClean="0"/>
              <a:t>sales</a:t>
            </a:r>
            <a:r>
              <a:rPr lang="zh-CN" altLang="en-US" dirty="0"/>
              <a:t>。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7357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美</a:t>
            </a:r>
            <a:r>
              <a:rPr lang="zh-CN" altLang="en-US" dirty="0" smtClean="0"/>
              <a:t>国重要闪购网站分类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445660302"/>
              </p:ext>
            </p:extLst>
          </p:nvPr>
        </p:nvGraphicFramePr>
        <p:xfrm>
          <a:off x="228597" y="1178066"/>
          <a:ext cx="8710865" cy="4781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173"/>
                <a:gridCol w="1742173"/>
                <a:gridCol w="1742173"/>
                <a:gridCol w="1742173"/>
                <a:gridCol w="1742173"/>
              </a:tblGrid>
              <a:tr h="7219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时尚衣物类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家居类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母婴类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旅游类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运动类</a:t>
                      </a:r>
                      <a:endParaRPr lang="en-US" sz="1800" dirty="0"/>
                    </a:p>
                  </a:txBody>
                  <a:tcPr anchor="ctr"/>
                </a:tc>
              </a:tr>
              <a:tr h="7219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Gilt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One Kings Lane</a:t>
                      </a:r>
                      <a:r>
                        <a:rPr lang="zh-CN" altLang="en-US" sz="1800" dirty="0" smtClean="0"/>
                        <a:t>（</a:t>
                      </a:r>
                      <a:r>
                        <a:rPr lang="en-US" altLang="zh-CN" sz="1800" dirty="0" smtClean="0"/>
                        <a:t>09</a:t>
                      </a:r>
                      <a:r>
                        <a:rPr lang="zh-CN" altLang="en-US" sz="1800" dirty="0" smtClean="0"/>
                        <a:t>）</a:t>
                      </a:r>
                      <a:endParaRPr lang="en-US" sz="1800" dirty="0" smtClean="0"/>
                    </a:p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ZU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Living Social Escapes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 smtClean="0"/>
                        <a:t>Driftwagon</a:t>
                      </a:r>
                      <a:endParaRPr lang="en-US" sz="1800" dirty="0"/>
                    </a:p>
                  </a:txBody>
                  <a:tcPr anchor="ctr"/>
                </a:tc>
              </a:tr>
              <a:tr h="7219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Rue La </a:t>
                      </a:r>
                      <a:r>
                        <a:rPr lang="en-US" altLang="zh-CN" sz="1800" dirty="0" err="1" smtClean="0"/>
                        <a:t>La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/>
                        <a:t>Opensky</a:t>
                      </a:r>
                      <a:endParaRPr lang="en-US" sz="1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The Mini Social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/>
                        <a:t>SniqueAway</a:t>
                      </a:r>
                      <a:endParaRPr lang="en-US" sz="1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The </a:t>
                      </a:r>
                      <a:r>
                        <a:rPr lang="en-US" sz="1800" dirty="0" err="1" smtClean="0"/>
                        <a:t>Clymb</a:t>
                      </a:r>
                      <a:endParaRPr lang="en-US" sz="1800" dirty="0"/>
                    </a:p>
                  </a:txBody>
                  <a:tcPr anchor="ctr"/>
                </a:tc>
              </a:tr>
              <a:tr h="72192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Ideeli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 smtClean="0">
                          <a:solidFill>
                            <a:srgbClr val="FF0000"/>
                          </a:solidFill>
                        </a:rPr>
                        <a:t>Fab</a:t>
                      </a:r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zh-CN" altLang="en-US" sz="1800" dirty="0" smtClean="0">
                          <a:solidFill>
                            <a:srgbClr val="FF0000"/>
                          </a:solidFill>
                        </a:rPr>
                        <a:t>闪购已关）</a:t>
                      </a:r>
                      <a:endParaRPr 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(Gilt) Jetsetter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Tightlinz</a:t>
                      </a:r>
                      <a:endParaRPr lang="en-US" sz="1800" dirty="0"/>
                    </a:p>
                  </a:txBody>
                  <a:tcPr anchor="ctr"/>
                </a:tc>
              </a:tr>
              <a:tr h="979050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/>
                        <a:t>MyHabit</a:t>
                      </a:r>
                      <a:endParaRPr lang="en-US" sz="1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Plndr</a:t>
                      </a:r>
                      <a:endParaRPr lang="en-US" sz="1800" dirty="0"/>
                    </a:p>
                  </a:txBody>
                  <a:tcPr anchor="ctr"/>
                </a:tc>
              </a:tr>
              <a:tr h="721925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/>
                        <a:t>HauteLook</a:t>
                      </a:r>
                      <a:endParaRPr lang="en-US" sz="1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80175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Gilt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181687"/>
            <a:ext cx="3657600" cy="4947507"/>
          </a:xfrm>
          <a:prstGeom prst="rect">
            <a:avLst/>
          </a:prstGeom>
        </p:spPr>
      </p:pic>
      <p:pic>
        <p:nvPicPr>
          <p:cNvPr id="38" name="Content Placeholder 3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630" y="6505526"/>
            <a:ext cx="1219370" cy="352474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668111725"/>
              </p:ext>
            </p:extLst>
          </p:nvPr>
        </p:nvGraphicFramePr>
        <p:xfrm>
          <a:off x="4015409" y="1491107"/>
          <a:ext cx="4929809" cy="4221480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1113183"/>
                <a:gridCol w="3816626"/>
              </a:tblGrid>
              <a:tr h="370840"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创办时间</a:t>
                      </a:r>
                      <a:endParaRPr lang="en-US" altLang="zh-CN" sz="1800" dirty="0" smtClean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2007</a:t>
                      </a:r>
                      <a:r>
                        <a:rPr lang="zh-CN" altLang="en-US" sz="18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年</a:t>
                      </a:r>
                      <a:r>
                        <a:rPr lang="en-US" altLang="zh-CN" sz="18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11</a:t>
                      </a:r>
                      <a:r>
                        <a:rPr lang="zh-CN" altLang="en-US" sz="18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月</a:t>
                      </a:r>
                      <a:endParaRPr lang="en-US" altLang="zh-CN" sz="1800" dirty="0" smtClean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产品定位</a:t>
                      </a:r>
                      <a:endParaRPr lang="en-US" sz="18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高级设计师</a:t>
                      </a:r>
                      <a:r>
                        <a:rPr lang="zh-CN" altLang="en-US" sz="1800" b="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轻</a:t>
                      </a:r>
                      <a:r>
                        <a:rPr lang="ja-JP" altLang="en-US" sz="1800" b="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奢</a:t>
                      </a:r>
                      <a:r>
                        <a:rPr lang="zh-CN" altLang="en-US" sz="18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折扣网站</a:t>
                      </a:r>
                      <a:endParaRPr lang="en-US" altLang="zh-CN" sz="1800" dirty="0" smtClean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垂直频道</a:t>
                      </a:r>
                      <a:endParaRPr lang="en-US" sz="18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女式，男式，儿童，家居，红酒和旅游（</a:t>
                      </a:r>
                      <a:r>
                        <a:rPr lang="en-US" altLang="zh-CN" sz="18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Jetsetter,13</a:t>
                      </a:r>
                      <a:r>
                        <a:rPr lang="zh-CN" altLang="en-US" sz="18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年</a:t>
                      </a:r>
                      <a:r>
                        <a:rPr lang="en-US" altLang="zh-CN" sz="18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</a:t>
                      </a:r>
                      <a:r>
                        <a:rPr lang="zh-CN" altLang="en-US" sz="18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月被</a:t>
                      </a:r>
                      <a:r>
                        <a:rPr lang="en-US" altLang="zh-CN" sz="18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TRIP</a:t>
                      </a:r>
                      <a:r>
                        <a:rPr lang="zh-CN" altLang="en-US" sz="18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收购）</a:t>
                      </a:r>
                      <a:endParaRPr lang="en-US" altLang="zh-CN" sz="1800" dirty="0" smtClean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闪购模式</a:t>
                      </a:r>
                      <a:endParaRPr lang="en-US" sz="18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会员制模式、限时抢购（预留</a:t>
                      </a:r>
                      <a:r>
                        <a:rPr lang="en-US" altLang="zh-CN" sz="18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10</a:t>
                      </a:r>
                      <a:r>
                        <a:rPr lang="zh-CN" altLang="en-US" sz="18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分钟）、折扣</a:t>
                      </a:r>
                      <a:endParaRPr lang="en-US" altLang="zh-CN" sz="1800" dirty="0" smtClean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财务数据</a:t>
                      </a:r>
                      <a:endParaRPr lang="en-US" altLang="zh-CN" sz="1800" dirty="0" smtClean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12</a:t>
                      </a:r>
                      <a:r>
                        <a:rPr lang="zh-CN" altLang="en-US" sz="1800" dirty="0" smtClean="0">
                          <a:latin typeface="黑体" panose="02010609060101010101" pitchFamily="49" charset="-122"/>
                          <a:ea typeface="+mn-ea"/>
                        </a:rPr>
                        <a:t>年</a:t>
                      </a:r>
                      <a:r>
                        <a:rPr lang="en-US" altLang="zh-CN" sz="1800" dirty="0" smtClean="0">
                          <a:latin typeface="黑体" panose="02010609060101010101" pitchFamily="49" charset="-122"/>
                          <a:ea typeface="+mn-ea"/>
                        </a:rPr>
                        <a:t>10</a:t>
                      </a:r>
                      <a:r>
                        <a:rPr lang="zh-CN" altLang="en-US" sz="1800" dirty="0" smtClean="0">
                          <a:latin typeface="黑体" panose="02010609060101010101" pitchFamily="49" charset="-122"/>
                          <a:ea typeface="+mn-ea"/>
                        </a:rPr>
                        <a:t>月扭亏</a:t>
                      </a:r>
                      <a:r>
                        <a:rPr lang="en-US" altLang="zh-CN" sz="1800" dirty="0" smtClean="0">
                          <a:latin typeface="黑体" panose="02010609060101010101" pitchFamily="49" charset="-122"/>
                          <a:ea typeface="+mn-ea"/>
                        </a:rPr>
                        <a:t>(EBITDA)</a:t>
                      </a:r>
                      <a:endParaRPr lang="en-US" sz="1800" dirty="0" smtClean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预计</a:t>
                      </a:r>
                      <a:r>
                        <a:rPr lang="en-US" altLang="zh-CN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13</a:t>
                      </a:r>
                      <a:r>
                        <a:rPr lang="zh-CN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年收入</a:t>
                      </a:r>
                      <a:r>
                        <a:rPr lang="en-US" altLang="zh-CN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$770mln</a:t>
                      </a:r>
                      <a:endParaRPr lang="en-US" sz="1800" b="0" i="0" kern="1200" dirty="0" smtClean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移动端</a:t>
                      </a:r>
                      <a:endParaRPr lang="en-US" sz="18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40</a:t>
                      </a:r>
                      <a:r>
                        <a:rPr lang="en-US" altLang="zh-CN" sz="18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%</a:t>
                      </a:r>
                      <a:r>
                        <a:rPr lang="zh-CN" altLang="en-US" sz="18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的收入占比，</a:t>
                      </a:r>
                      <a:r>
                        <a:rPr lang="en-US" altLang="zh-CN" sz="18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34%UV</a:t>
                      </a:r>
                      <a:r>
                        <a:rPr lang="zh-CN" altLang="en-US" sz="18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占比</a:t>
                      </a:r>
                      <a:endParaRPr lang="en-US" sz="18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融资估值</a:t>
                      </a:r>
                      <a:endParaRPr lang="en-US" altLang="zh-CN" sz="1800" dirty="0" smtClean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截止</a:t>
                      </a:r>
                      <a:r>
                        <a:rPr lang="en-US" altLang="zh-CN" sz="18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11</a:t>
                      </a:r>
                      <a:r>
                        <a:rPr lang="zh-CN" altLang="en-US" sz="18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年：总融资额</a:t>
                      </a:r>
                      <a:r>
                        <a:rPr lang="en-US" altLang="zh-CN" sz="18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$240mln</a:t>
                      </a:r>
                      <a:r>
                        <a:rPr lang="zh-CN" altLang="en-US" sz="18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，估值超过</a:t>
                      </a:r>
                      <a:r>
                        <a:rPr lang="en-US" altLang="zh-CN" sz="18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$1</a:t>
                      </a:r>
                      <a:r>
                        <a:rPr lang="en-US" altLang="zh-CN" sz="1800" baseline="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bln</a:t>
                      </a:r>
                      <a:r>
                        <a:rPr lang="zh-CN" altLang="en-US" sz="1800" baseline="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，</a:t>
                      </a:r>
                      <a:r>
                        <a:rPr lang="en-US" altLang="zh-CN" sz="1800" baseline="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PS</a:t>
                      </a:r>
                      <a:r>
                        <a:rPr lang="zh-CN" altLang="en-US" sz="1800" baseline="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约为</a:t>
                      </a:r>
                      <a:r>
                        <a:rPr lang="en-US" altLang="zh-CN" sz="1800" baseline="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2x.</a:t>
                      </a:r>
                    </a:p>
                    <a:p>
                      <a:pPr algn="just"/>
                      <a:r>
                        <a:rPr lang="zh-CN" altLang="en-US" sz="1800" baseline="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据传</a:t>
                      </a:r>
                      <a:r>
                        <a:rPr lang="en-US" altLang="zh-CN" sz="1800" baseline="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14</a:t>
                      </a:r>
                      <a:r>
                        <a:rPr lang="zh-CN" altLang="en-US" sz="1800" baseline="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年</a:t>
                      </a:r>
                      <a:r>
                        <a:rPr lang="en-US" altLang="zh-CN" sz="1800" baseline="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</a:t>
                      </a:r>
                      <a:r>
                        <a:rPr lang="zh-CN" altLang="en-US" sz="1800" baseline="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月已聘请高盛准备</a:t>
                      </a:r>
                      <a:r>
                        <a:rPr lang="en-US" altLang="zh-CN" sz="1800" baseline="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IPO</a:t>
                      </a:r>
                      <a:endParaRPr lang="en-US" altLang="zh-CN" sz="1800" dirty="0" smtClean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51893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Rue La </a:t>
            </a:r>
            <a:r>
              <a:rPr lang="en-US" altLang="zh-CN" dirty="0" err="1" smtClean="0"/>
              <a:t>La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Content Placeholder 4" descr="Screen Clippi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768" y="6217920"/>
            <a:ext cx="1302232" cy="640080"/>
          </a:xfrm>
          <a:prstGeom prst="rect">
            <a:avLst/>
          </a:prstGeom>
        </p:spPr>
      </p:pic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228600" y="1142166"/>
            <a:ext cx="3017520" cy="5259152"/>
            <a:chOff x="454872" y="1828800"/>
            <a:chExt cx="2377440" cy="4143574"/>
          </a:xfrm>
        </p:grpSpPr>
        <p:pic>
          <p:nvPicPr>
            <p:cNvPr id="9" name="Picture 8" descr="Screen Clippin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872" y="1828800"/>
              <a:ext cx="2377440" cy="1837563"/>
            </a:xfrm>
            <a:prstGeom prst="rect">
              <a:avLst/>
            </a:prstGeom>
          </p:spPr>
        </p:pic>
        <p:pic>
          <p:nvPicPr>
            <p:cNvPr id="10" name="Picture 9" descr="Screen Clippin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872" y="3390591"/>
              <a:ext cx="2377440" cy="1058605"/>
            </a:xfrm>
            <a:prstGeom prst="rect">
              <a:avLst/>
            </a:prstGeom>
          </p:spPr>
        </p:pic>
        <p:pic>
          <p:nvPicPr>
            <p:cNvPr id="11" name="Picture 10" descr="Screen Clipping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872" y="3875748"/>
              <a:ext cx="2377440" cy="1057202"/>
            </a:xfrm>
            <a:prstGeom prst="rect">
              <a:avLst/>
            </a:prstGeom>
          </p:spPr>
        </p:pic>
        <p:pic>
          <p:nvPicPr>
            <p:cNvPr id="12" name="Picture 11" descr="Screen Clipping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872" y="4382080"/>
              <a:ext cx="2377440" cy="1101740"/>
            </a:xfrm>
            <a:prstGeom prst="rect">
              <a:avLst/>
            </a:prstGeom>
          </p:spPr>
        </p:pic>
        <p:pic>
          <p:nvPicPr>
            <p:cNvPr id="13" name="Picture 12" descr="Screen Clipping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872" y="4906189"/>
              <a:ext cx="2377440" cy="1066185"/>
            </a:xfrm>
            <a:prstGeom prst="rect">
              <a:avLst/>
            </a:prstGeom>
          </p:spPr>
        </p:pic>
      </p:grp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92540653"/>
              </p:ext>
            </p:extLst>
          </p:nvPr>
        </p:nvGraphicFramePr>
        <p:xfrm>
          <a:off x="4015628" y="1499311"/>
          <a:ext cx="4929809" cy="4424680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1113183"/>
                <a:gridCol w="3816626"/>
              </a:tblGrid>
              <a:tr h="370840"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创办时间</a:t>
                      </a:r>
                      <a:endParaRPr lang="en-US" altLang="zh-CN" sz="1800" dirty="0" smtClean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2008</a:t>
                      </a:r>
                      <a:r>
                        <a:rPr lang="zh-CN" altLang="en-US" sz="1800" dirty="0" smtClean="0"/>
                        <a:t>年月</a:t>
                      </a:r>
                      <a:r>
                        <a:rPr lang="en-US" altLang="zh-CN" sz="1800" dirty="0" smtClean="0"/>
                        <a:t>(eBay</a:t>
                      </a:r>
                      <a:r>
                        <a:rPr lang="zh-CN" altLang="en-US" sz="1800" dirty="0" smtClean="0"/>
                        <a:t>持股</a:t>
                      </a:r>
                      <a:r>
                        <a:rPr lang="en-US" altLang="zh-CN" sz="1800" dirty="0" smtClean="0"/>
                        <a:t>30%</a:t>
                      </a:r>
                      <a:r>
                        <a:rPr lang="zh-CN" altLang="en-US" sz="1800" dirty="0" smtClean="0"/>
                        <a:t>）</a:t>
                      </a:r>
                      <a:endParaRPr lang="en-US" altLang="zh-CN" sz="1800" dirty="0" smtClean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产品定位</a:t>
                      </a:r>
                      <a:endParaRPr lang="en-US" sz="18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高级设计师</a:t>
                      </a:r>
                      <a:r>
                        <a:rPr lang="zh-CN" altLang="en-US" sz="1800" b="0" dirty="0" smtClean="0"/>
                        <a:t>轻</a:t>
                      </a:r>
                      <a:r>
                        <a:rPr lang="ja-JP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奢</a:t>
                      </a: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折</a:t>
                      </a:r>
                      <a:r>
                        <a:rPr lang="zh-CN" altLang="en-US" sz="1800" dirty="0" smtClean="0"/>
                        <a:t>扣网站</a:t>
                      </a:r>
                      <a:endParaRPr lang="en-US" altLang="zh-CN" sz="1800" dirty="0" smtClean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垂直频道</a:t>
                      </a:r>
                      <a:endParaRPr lang="en-US" sz="18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女式，男式，家居，旅游，儿童</a:t>
                      </a:r>
                      <a:endParaRPr lang="en-US" altLang="zh-CN" sz="1800" dirty="0" smtClean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闪购模式</a:t>
                      </a:r>
                      <a:endParaRPr lang="en-US" sz="18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会员制模式、限时抢购、折扣。</a:t>
                      </a:r>
                      <a:endParaRPr lang="en-US" altLang="zh-CN" sz="1800" dirty="0" smtClean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商业转型</a:t>
                      </a:r>
                      <a:endParaRPr lang="en-US" sz="18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2012</a:t>
                      </a:r>
                      <a:r>
                        <a:rPr lang="zh-CN" altLang="en-US" sz="1800" dirty="0" smtClean="0"/>
                        <a:t>年</a:t>
                      </a:r>
                      <a:r>
                        <a:rPr lang="en-US" altLang="zh-CN" sz="1800" dirty="0" smtClean="0"/>
                        <a:t>1</a:t>
                      </a:r>
                      <a:r>
                        <a:rPr lang="zh-CN" altLang="en-US" sz="1800" dirty="0" smtClean="0"/>
                        <a:t>月 裁员</a:t>
                      </a:r>
                      <a:r>
                        <a:rPr lang="en-US" altLang="zh-CN" sz="1800" dirty="0" smtClean="0"/>
                        <a:t>;</a:t>
                      </a:r>
                    </a:p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现在渐渐转型为</a:t>
                      </a:r>
                      <a:r>
                        <a:rPr lang="zh-CN" altLang="en-US" sz="1800" baseline="0" dirty="0" smtClean="0">
                          <a:solidFill>
                            <a:srgbClr val="C00000"/>
                          </a:solidFill>
                        </a:rPr>
                        <a:t>内容</a:t>
                      </a:r>
                      <a:r>
                        <a:rPr lang="zh-CN" altLang="en-US" sz="1800" baseline="0" dirty="0" smtClean="0"/>
                        <a:t>和</a:t>
                      </a:r>
                      <a:r>
                        <a:rPr lang="zh-CN" altLang="en-US" sz="1800" baseline="0" dirty="0" smtClean="0">
                          <a:solidFill>
                            <a:srgbClr val="C00000"/>
                          </a:solidFill>
                        </a:rPr>
                        <a:t>商业</a:t>
                      </a:r>
                      <a:r>
                        <a:rPr lang="zh-CN" altLang="en-US" sz="1800" baseline="0" dirty="0" smtClean="0"/>
                        <a:t>相结合的网站。</a:t>
                      </a:r>
                      <a:endParaRPr lang="en-US" sz="1800" dirty="0" smtClean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运营数据</a:t>
                      </a:r>
                      <a:endParaRPr lang="en-US" sz="18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12 </a:t>
                      </a:r>
                      <a:r>
                        <a:rPr lang="en-US" altLang="zh-CN" sz="1800" dirty="0" err="1" smtClean="0"/>
                        <a:t>mln</a:t>
                      </a:r>
                      <a:r>
                        <a:rPr lang="en-US" altLang="zh-CN" sz="1800" dirty="0" smtClean="0"/>
                        <a:t> </a:t>
                      </a:r>
                      <a:r>
                        <a:rPr lang="zh-CN" altLang="en-US" sz="1800" dirty="0" smtClean="0"/>
                        <a:t>会员</a:t>
                      </a:r>
                      <a:endParaRPr lang="en-US" sz="1800" dirty="0" smtClean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财务数据</a:t>
                      </a:r>
                      <a:endParaRPr lang="en-US" altLang="zh-CN" sz="1800" dirty="0" smtClean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收入：</a:t>
                      </a:r>
                      <a:r>
                        <a:rPr lang="en-US" altLang="zh-CN" sz="1800" dirty="0" smtClean="0"/>
                        <a:t>12</a:t>
                      </a:r>
                      <a:r>
                        <a:rPr lang="zh-CN" altLang="en-US" sz="1800" dirty="0" smtClean="0"/>
                        <a:t>年</a:t>
                      </a:r>
                      <a:r>
                        <a:rPr lang="en-US" altLang="zh-CN" sz="1800" dirty="0" smtClean="0"/>
                        <a:t>$400mln</a:t>
                      </a:r>
                    </a:p>
                    <a:p>
                      <a:pPr algn="just"/>
                      <a:r>
                        <a:rPr lang="en-US" altLang="zh-CN" sz="1800" dirty="0" smtClean="0"/>
                        <a:t>           11</a:t>
                      </a:r>
                      <a:r>
                        <a:rPr lang="zh-CN" altLang="en-US" sz="1800" dirty="0" smtClean="0"/>
                        <a:t>年</a:t>
                      </a:r>
                      <a:r>
                        <a:rPr lang="en-US" altLang="zh-CN" sz="1800" dirty="0" smtClean="0"/>
                        <a:t>$307mln</a:t>
                      </a:r>
                    </a:p>
                    <a:p>
                      <a:pPr algn="just"/>
                      <a:r>
                        <a:rPr lang="zh-CN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平均每单</a:t>
                      </a:r>
                      <a:r>
                        <a:rPr lang="en-US" altLang="zh-CN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$150(Internet Retailer)</a:t>
                      </a:r>
                      <a:endParaRPr lang="en-US" sz="18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移动端</a:t>
                      </a:r>
                      <a:endParaRPr lang="en-US" sz="18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超过</a:t>
                      </a:r>
                      <a:r>
                        <a:rPr lang="en-US" altLang="zh-CN" sz="1800" dirty="0" smtClean="0"/>
                        <a:t>40%</a:t>
                      </a:r>
                      <a:r>
                        <a:rPr lang="zh-CN" altLang="en-US" sz="1800" dirty="0" smtClean="0"/>
                        <a:t>收入占比</a:t>
                      </a:r>
                      <a:r>
                        <a:rPr lang="en-US" altLang="zh-CN" sz="1800" dirty="0" smtClean="0"/>
                        <a:t>(current)</a:t>
                      </a:r>
                      <a:endParaRPr lang="en-US" sz="18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融资估值</a:t>
                      </a:r>
                      <a:endParaRPr lang="en-US" altLang="zh-CN" sz="1800" dirty="0" smtClean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800" dirty="0" smtClean="0"/>
                        <a:t>12</a:t>
                      </a:r>
                      <a:r>
                        <a:rPr lang="zh-CN" altLang="en-US" sz="1800" dirty="0" smtClean="0"/>
                        <a:t>年融资</a:t>
                      </a:r>
                      <a:r>
                        <a:rPr lang="en-US" altLang="zh-CN" sz="1800" dirty="0" smtClean="0"/>
                        <a:t>$22mln</a:t>
                      </a:r>
                      <a:r>
                        <a:rPr lang="zh-CN" altLang="en-US" sz="1800" dirty="0" smtClean="0"/>
                        <a:t>；</a:t>
                      </a:r>
                      <a:r>
                        <a:rPr lang="en-US" altLang="zh-CN" sz="1800" dirty="0" smtClean="0"/>
                        <a:t>09</a:t>
                      </a:r>
                      <a:r>
                        <a:rPr lang="zh-CN" altLang="en-US" sz="1800" dirty="0" smtClean="0"/>
                        <a:t>年</a:t>
                      </a:r>
                      <a:r>
                        <a:rPr lang="en-US" altLang="zh-CN" sz="1800" dirty="0" smtClean="0"/>
                        <a:t>$350mln</a:t>
                      </a:r>
                      <a:endParaRPr lang="en-US" sz="18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408358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※</a:t>
            </a:r>
            <a:r>
              <a:rPr lang="zh-CN" altLang="en-US" dirty="0" smtClean="0"/>
              <a:t>何为闪购？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b="1" dirty="0" smtClean="0"/>
              <a:t>对消费者：</a:t>
            </a:r>
            <a:endParaRPr lang="en-US" altLang="zh-CN" b="1" dirty="0" smtClean="0"/>
          </a:p>
          <a:p>
            <a:r>
              <a:rPr lang="zh-CN" altLang="en-US" dirty="0" smtClean="0"/>
              <a:t>流行品牌，深度折扣，吸引消费者眼球；</a:t>
            </a:r>
            <a:endParaRPr lang="en-US" altLang="zh-CN" dirty="0" smtClean="0"/>
          </a:p>
          <a:p>
            <a:r>
              <a:rPr lang="zh-CN" altLang="en-US" dirty="0" smtClean="0"/>
              <a:t>限时限量造成稀缺感，促进冲动消费；</a:t>
            </a:r>
            <a:endParaRPr lang="en-US" altLang="zh-CN" dirty="0" smtClean="0"/>
          </a:p>
          <a:p>
            <a:r>
              <a:rPr lang="zh-CN" altLang="en-US" dirty="0" smtClean="0"/>
              <a:t>每天上新、定期淘汰满足了消费者“逛街”需求，有效提高用户粘性；</a:t>
            </a:r>
            <a:endParaRPr lang="en-US" altLang="zh-CN" dirty="0" smtClean="0"/>
          </a:p>
          <a:p>
            <a:r>
              <a:rPr lang="zh-CN" altLang="en-US" dirty="0" smtClean="0"/>
              <a:t>很大程度上激发了女性的购物需求（唯品会</a:t>
            </a:r>
            <a:r>
              <a:rPr lang="en-US" altLang="zh-CN" dirty="0" smtClean="0"/>
              <a:t>75%</a:t>
            </a:r>
            <a:r>
              <a:rPr lang="zh-CN" altLang="en-US" dirty="0" smtClean="0"/>
              <a:t>的顾客是女性）；</a:t>
            </a:r>
            <a:endParaRPr lang="en-US" altLang="zh-CN" dirty="0" smtClean="0"/>
          </a:p>
          <a:p>
            <a:r>
              <a:rPr lang="zh-CN" altLang="en-US" dirty="0" smtClean="0"/>
              <a:t>七天内无条件退货，解决购物的后顾之忧；</a:t>
            </a:r>
            <a:endParaRPr lang="en-US" altLang="zh-CN" dirty="0" smtClean="0"/>
          </a:p>
          <a:p>
            <a:r>
              <a:rPr lang="zh-CN" altLang="en-US" b="1" dirty="0" smtClean="0"/>
              <a:t>对品牌商：</a:t>
            </a:r>
            <a:endParaRPr lang="en-US" altLang="zh-CN" b="1" dirty="0" smtClean="0"/>
          </a:p>
          <a:p>
            <a:r>
              <a:rPr lang="zh-CN" altLang="en-US" dirty="0" smtClean="0"/>
              <a:t>快速处理尾货，回笼资金；</a:t>
            </a:r>
            <a:endParaRPr lang="en-US" altLang="zh-CN" dirty="0" smtClean="0"/>
          </a:p>
          <a:p>
            <a:r>
              <a:rPr lang="zh-CN" altLang="en-US" dirty="0" smtClean="0"/>
              <a:t>对品牌形象负面影响小；</a:t>
            </a:r>
            <a:endParaRPr lang="en-US" altLang="zh-CN" dirty="0" smtClean="0"/>
          </a:p>
          <a:p>
            <a:r>
              <a:rPr lang="zh-CN" altLang="en-US" b="1" dirty="0" smtClean="0"/>
              <a:t>对闪购厂商：</a:t>
            </a:r>
            <a:endParaRPr lang="en-US" altLang="zh-CN" b="1" dirty="0" smtClean="0"/>
          </a:p>
          <a:p>
            <a:pPr>
              <a:lnSpc>
                <a:spcPct val="120000"/>
              </a:lnSpc>
            </a:pPr>
            <a:r>
              <a:rPr lang="zh-CN" altLang="en-US" dirty="0" smtClean="0"/>
              <a:t>从供应商处拿货时不需要预付大量现金，营运资本要求低（唯品会：长期合作的品牌不需现金预付，其他品牌只需预付相当于</a:t>
            </a:r>
            <a:r>
              <a:rPr lang="en-US" altLang="zh-CN" dirty="0" smtClean="0"/>
              <a:t>10-15%</a:t>
            </a:r>
            <a:r>
              <a:rPr lang="zh-CN" altLang="en-US" dirty="0" smtClean="0"/>
              <a:t>货值的现金）；</a:t>
            </a:r>
            <a:endParaRPr lang="en-US" altLang="zh-CN" dirty="0" smtClean="0"/>
          </a:p>
          <a:p>
            <a:r>
              <a:rPr lang="zh-CN" altLang="en-US" dirty="0" smtClean="0"/>
              <a:t>可以把未销售的存货返给供应商，存货风险小。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651203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MyHabit</a:t>
            </a:r>
            <a:endParaRPr lang="en-US" dirty="0"/>
          </a:p>
        </p:txBody>
      </p:sp>
      <p:pic>
        <p:nvPicPr>
          <p:cNvPr id="10" name="Content Placeholder 9" descr="Screen Clipping"/>
          <p:cNvPicPr>
            <a:picLocks noGrp="1" noChangeAspect="1"/>
          </p:cNvPicPr>
          <p:nvPr>
            <p:ph sz="half" idx="1"/>
          </p:nvPr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152385"/>
            <a:ext cx="3657600" cy="3474720"/>
          </a:xfrm>
        </p:spPr>
      </p:pic>
      <p:pic>
        <p:nvPicPr>
          <p:cNvPr id="8" name="Content Placeholder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102" y="6534105"/>
            <a:ext cx="1952898" cy="323895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92433900"/>
              </p:ext>
            </p:extLst>
          </p:nvPr>
        </p:nvGraphicFramePr>
        <p:xfrm>
          <a:off x="4017894" y="1517231"/>
          <a:ext cx="4929809" cy="2392680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1113183"/>
                <a:gridCol w="3816626"/>
              </a:tblGrid>
              <a:tr h="370840"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创办时间</a:t>
                      </a:r>
                      <a:endParaRPr lang="en-US" altLang="zh-CN" sz="1800" dirty="0" smtClean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2011</a:t>
                      </a:r>
                      <a:r>
                        <a:rPr lang="zh-CN" altLang="en-US" sz="1800" dirty="0" smtClean="0"/>
                        <a:t>年</a:t>
                      </a:r>
                      <a:r>
                        <a:rPr lang="en-US" altLang="zh-CN" sz="1800" dirty="0" smtClean="0"/>
                        <a:t>5</a:t>
                      </a:r>
                      <a:r>
                        <a:rPr lang="zh-CN" altLang="en-US" sz="1800" dirty="0" smtClean="0"/>
                        <a:t>月由</a:t>
                      </a:r>
                      <a:r>
                        <a:rPr lang="en-US" altLang="zh-CN" sz="1800" dirty="0" smtClean="0"/>
                        <a:t>Amazon</a:t>
                      </a:r>
                      <a:r>
                        <a:rPr lang="zh-CN" altLang="en-US" sz="1800" dirty="0" smtClean="0"/>
                        <a:t>创建</a:t>
                      </a:r>
                      <a:endParaRPr lang="en-US" altLang="zh-CN" sz="1800" dirty="0" smtClean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产品定位</a:t>
                      </a:r>
                      <a:endParaRPr lang="en-US" sz="18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设计师与精品店品牌折扣网站</a:t>
                      </a:r>
                      <a:endParaRPr lang="en-US" altLang="zh-CN" sz="1800" dirty="0" smtClean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垂直频道</a:t>
                      </a:r>
                      <a:endParaRPr lang="en-US" sz="18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女式，男式，儿童，家居，设计师品牌</a:t>
                      </a:r>
                      <a:endParaRPr lang="en-US" altLang="zh-CN" sz="1800" dirty="0" smtClean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闪购模式</a:t>
                      </a:r>
                      <a:endParaRPr lang="en-US" sz="18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会员制模式、限时抢购（预留</a:t>
                      </a:r>
                      <a:r>
                        <a:rPr lang="en-US" altLang="zh-CN" sz="1800" dirty="0" smtClean="0"/>
                        <a:t>10</a:t>
                      </a:r>
                      <a:r>
                        <a:rPr lang="zh-CN" altLang="en-US" sz="1800" dirty="0" smtClean="0"/>
                        <a:t>分钟）、折扣。美国免邮，国际邮费。</a:t>
                      </a:r>
                      <a:endParaRPr lang="en-US" altLang="zh-CN" sz="1800" dirty="0" smtClean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存货情况</a:t>
                      </a:r>
                      <a:endParaRPr lang="en-US" sz="18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商品提前存储在亚马逊的仓库中</a:t>
                      </a:r>
                      <a:endParaRPr lang="en-US" sz="18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49186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Fab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36311254"/>
              </p:ext>
            </p:extLst>
          </p:nvPr>
        </p:nvGraphicFramePr>
        <p:xfrm>
          <a:off x="4015628" y="1499311"/>
          <a:ext cx="4929809" cy="3337560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1113183"/>
                <a:gridCol w="3816626"/>
              </a:tblGrid>
              <a:tr h="370840"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创办时间</a:t>
                      </a:r>
                      <a:endParaRPr lang="en-US" altLang="zh-CN" sz="1800" dirty="0" smtClean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2011</a:t>
                      </a:r>
                      <a:r>
                        <a:rPr lang="zh-CN" altLang="en-US" sz="1800" dirty="0" smtClean="0"/>
                        <a:t>年</a:t>
                      </a:r>
                      <a:r>
                        <a:rPr lang="en-US" altLang="zh-CN" sz="1800" dirty="0" smtClean="0"/>
                        <a:t>6</a:t>
                      </a:r>
                      <a:r>
                        <a:rPr lang="zh-CN" altLang="en-US" sz="1800" dirty="0" smtClean="0"/>
                        <a:t>月</a:t>
                      </a:r>
                      <a:endParaRPr lang="en-US" altLang="zh-CN" sz="1800" dirty="0" smtClean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产品定位</a:t>
                      </a:r>
                      <a:endParaRPr lang="en-US" sz="18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设计师</a:t>
                      </a:r>
                      <a:endParaRPr lang="en-US" altLang="zh-CN" sz="1800" dirty="0" smtClean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垂直频道</a:t>
                      </a:r>
                      <a:endParaRPr lang="en-US" sz="18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家具、饰品、服装和珠宝</a:t>
                      </a:r>
                      <a:endParaRPr lang="en-US" altLang="zh-CN" sz="1800" dirty="0" smtClean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闪购模式</a:t>
                      </a:r>
                      <a:endParaRPr lang="en-US" sz="18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</a:rPr>
                        <a:t>2013</a:t>
                      </a:r>
                      <a:r>
                        <a:rPr lang="zh-CN" altLang="en-US" sz="1800" dirty="0" smtClean="0">
                          <a:solidFill>
                            <a:srgbClr val="FF0000"/>
                          </a:solidFill>
                        </a:rPr>
                        <a:t>年关闭闪购业务</a:t>
                      </a:r>
                      <a:endParaRPr lang="en-US" altLang="zh-CN" sz="1800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商业转型</a:t>
                      </a:r>
                      <a:endParaRPr lang="en-US" sz="18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aseline="0" dirty="0" smtClean="0"/>
                        <a:t>转变为以库存为基础的模式</a:t>
                      </a:r>
                      <a:endParaRPr lang="en-US" sz="1800" dirty="0" smtClean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运营数据</a:t>
                      </a:r>
                      <a:endParaRPr lang="en-US" sz="18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14 </a:t>
                      </a:r>
                      <a:r>
                        <a:rPr lang="en-US" altLang="zh-CN" sz="1800" dirty="0" err="1" smtClean="0"/>
                        <a:t>mln</a:t>
                      </a:r>
                      <a:r>
                        <a:rPr lang="en-US" altLang="zh-CN" sz="1800" dirty="0" smtClean="0"/>
                        <a:t> </a:t>
                      </a:r>
                      <a:r>
                        <a:rPr lang="zh-CN" altLang="en-US" sz="1800" dirty="0" smtClean="0"/>
                        <a:t>会员</a:t>
                      </a:r>
                      <a:endParaRPr lang="en-US" sz="1800" dirty="0" smtClean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财务数据</a:t>
                      </a:r>
                      <a:endParaRPr lang="en-US" altLang="zh-CN" sz="1800" dirty="0" smtClean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收入：</a:t>
                      </a:r>
                      <a:r>
                        <a:rPr lang="en-US" altLang="zh-CN" sz="1800" dirty="0" smtClean="0"/>
                        <a:t>12</a:t>
                      </a:r>
                      <a:r>
                        <a:rPr lang="zh-CN" altLang="en-US" sz="1800" dirty="0" smtClean="0"/>
                        <a:t>年</a:t>
                      </a:r>
                      <a:r>
                        <a:rPr lang="en-US" altLang="zh-CN" sz="1800" dirty="0" smtClean="0"/>
                        <a:t>$120mln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移动端</a:t>
                      </a:r>
                      <a:endParaRPr lang="en-US" sz="18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smtClean="0"/>
                        <a:t>40</a:t>
                      </a:r>
                      <a:r>
                        <a:rPr lang="en-US" altLang="zh-CN" sz="1800" dirty="0" smtClean="0"/>
                        <a:t>%</a:t>
                      </a:r>
                      <a:r>
                        <a:rPr lang="zh-CN" altLang="en-US" sz="1800" dirty="0" smtClean="0"/>
                        <a:t>的流量占比</a:t>
                      </a:r>
                      <a:endParaRPr lang="en-US" sz="18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融资</a:t>
                      </a:r>
                      <a:endParaRPr lang="en-US" altLang="zh-CN" sz="1800" dirty="0" smtClean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总融资</a:t>
                      </a:r>
                      <a:r>
                        <a:rPr lang="en-US" altLang="zh-CN" sz="1800" dirty="0" smtClean="0"/>
                        <a:t>$321mln,</a:t>
                      </a:r>
                      <a:r>
                        <a:rPr lang="ja-JP" altLang="en-US" sz="1800" dirty="0" smtClean="0"/>
                        <a:t> </a:t>
                      </a:r>
                      <a:r>
                        <a:rPr lang="zh-CN" altLang="en-US" sz="1800" dirty="0" smtClean="0"/>
                        <a:t>包括</a:t>
                      </a:r>
                      <a:r>
                        <a:rPr lang="ja-JP" altLang="en-US" sz="1800" dirty="0" smtClean="0"/>
                        <a:t>腾讯</a:t>
                      </a:r>
                      <a:r>
                        <a:rPr lang="en-US" altLang="ja-JP" sz="1800" dirty="0" smtClean="0"/>
                        <a:t>13</a:t>
                      </a:r>
                      <a:r>
                        <a:rPr lang="zh-CN" altLang="en-US" sz="1800" dirty="0" smtClean="0"/>
                        <a:t>年</a:t>
                      </a:r>
                      <a:r>
                        <a:rPr lang="en-US" altLang="zh-CN" sz="1800" dirty="0" smtClean="0"/>
                        <a:t>8</a:t>
                      </a:r>
                      <a:r>
                        <a:rPr lang="zh-CN" altLang="en-US" sz="1800" dirty="0" smtClean="0"/>
                        <a:t>月</a:t>
                      </a:r>
                      <a:endParaRPr lang="en-US" sz="18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28600" y="1325563"/>
            <a:ext cx="3657600" cy="4586748"/>
            <a:chOff x="228600" y="1017639"/>
            <a:chExt cx="3657600" cy="4586748"/>
          </a:xfrm>
        </p:grpSpPr>
        <p:pic>
          <p:nvPicPr>
            <p:cNvPr id="4" name="Picture 3" descr="Screen Clippin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1017639"/>
              <a:ext cx="3657600" cy="3411557"/>
            </a:xfrm>
            <a:prstGeom prst="rect">
              <a:avLst/>
            </a:prstGeom>
          </p:spPr>
        </p:pic>
        <p:pic>
          <p:nvPicPr>
            <p:cNvPr id="5" name="Picture 4" descr="Screen Clipping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b="54448"/>
            <a:stretch/>
          </p:blipFill>
          <p:spPr>
            <a:xfrm>
              <a:off x="228600" y="4429196"/>
              <a:ext cx="3657600" cy="1175191"/>
            </a:xfrm>
            <a:prstGeom prst="rect">
              <a:avLst/>
            </a:prstGeom>
          </p:spPr>
        </p:pic>
      </p:grp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367" y="6410263"/>
            <a:ext cx="1133633" cy="44773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8950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Zulily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258459878"/>
              </p:ext>
            </p:extLst>
          </p:nvPr>
        </p:nvGraphicFramePr>
        <p:xfrm>
          <a:off x="3993127" y="1555017"/>
          <a:ext cx="4929809" cy="3505200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1113183"/>
                <a:gridCol w="3816626"/>
              </a:tblGrid>
              <a:tr h="370840"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创办时间</a:t>
                      </a:r>
                      <a:endParaRPr lang="en-US" altLang="zh-CN" sz="1800" dirty="0" smtClean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2010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产品定位</a:t>
                      </a:r>
                      <a:endParaRPr lang="en-US" sz="18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街边小众品牌</a:t>
                      </a:r>
                      <a:endParaRPr lang="en-US" altLang="zh-CN" sz="1800" dirty="0" smtClean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垂直频道</a:t>
                      </a:r>
                      <a:endParaRPr lang="en-US" sz="18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dirty="0" smtClean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儿童、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女装、孕装、男装及家居</a:t>
                      </a:r>
                      <a:endParaRPr lang="en-US" altLang="zh-CN" sz="1800" dirty="0" smtClean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闪购模式</a:t>
                      </a:r>
                      <a:endParaRPr lang="en-US" sz="18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每天</a:t>
                      </a:r>
                      <a:r>
                        <a:rPr lang="en-US" altLang="zh-CN" sz="1800" dirty="0" smtClean="0"/>
                        <a:t>6AM</a:t>
                      </a:r>
                      <a:r>
                        <a:rPr lang="zh-CN" altLang="en-US" sz="1800" dirty="0" smtClean="0"/>
                        <a:t>产品更新 </a:t>
                      </a:r>
                      <a:endParaRPr lang="en-US" altLang="zh-CN" sz="1800" dirty="0" smtClean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运营数据</a:t>
                      </a:r>
                      <a:endParaRPr lang="en-US" altLang="zh-CN" sz="1800" dirty="0" smtClean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smtClean="0"/>
                        <a:t>10</a:t>
                      </a:r>
                      <a:r>
                        <a:rPr lang="zh-CN" altLang="en-US" sz="1800" dirty="0" smtClean="0"/>
                        <a:t>年；</a:t>
                      </a:r>
                      <a:endParaRPr lang="en-US" altLang="zh-CN" sz="1800" dirty="0" smtClean="0"/>
                    </a:p>
                    <a:p>
                      <a:pPr algn="just"/>
                      <a:r>
                        <a:rPr lang="zh-CN" altLang="en-US" sz="1800" dirty="0" smtClean="0"/>
                        <a:t>重复购买率高达</a:t>
                      </a:r>
                      <a:r>
                        <a:rPr lang="en-US" altLang="zh-CN" sz="1800" dirty="0" smtClean="0"/>
                        <a:t>80%</a:t>
                      </a:r>
                      <a:endParaRPr lang="en-US" sz="18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财务数据</a:t>
                      </a:r>
                      <a:endParaRPr lang="en-US" altLang="zh-CN" sz="1800" dirty="0" smtClean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平均每单</a:t>
                      </a:r>
                      <a:r>
                        <a:rPr lang="en-US" altLang="zh-CN" sz="1800" dirty="0" smtClean="0"/>
                        <a:t>$54.75</a:t>
                      </a:r>
                      <a:endParaRPr lang="en-US" sz="18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移动端</a:t>
                      </a:r>
                      <a:endParaRPr lang="en-US" sz="18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超过</a:t>
                      </a:r>
                      <a:r>
                        <a:rPr lang="en-US" sz="1800" dirty="0" smtClean="0"/>
                        <a:t>45</a:t>
                      </a:r>
                      <a:r>
                        <a:rPr lang="en-US" altLang="zh-CN" sz="1800" dirty="0" smtClean="0"/>
                        <a:t>%</a:t>
                      </a:r>
                      <a:endParaRPr lang="en-US" sz="18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估值</a:t>
                      </a:r>
                      <a:endParaRPr lang="en-US" altLang="zh-CN" sz="1800" dirty="0" smtClean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smtClean="0"/>
                        <a:t>2011</a:t>
                      </a:r>
                      <a:r>
                        <a:rPr lang="zh-CN" altLang="en-US" sz="1800" dirty="0" smtClean="0"/>
                        <a:t>年</a:t>
                      </a:r>
                      <a:r>
                        <a:rPr lang="en-US" altLang="zh-CN" sz="1800" dirty="0" smtClean="0"/>
                        <a:t>11</a:t>
                      </a:r>
                      <a:r>
                        <a:rPr lang="zh-CN" altLang="en-US" sz="1800" dirty="0" smtClean="0"/>
                        <a:t>月以每股</a:t>
                      </a:r>
                      <a:r>
                        <a:rPr lang="en-US" altLang="zh-CN" sz="1800" dirty="0" smtClean="0"/>
                        <a:t>$22</a:t>
                      </a:r>
                      <a:r>
                        <a:rPr lang="zh-CN" altLang="en-US" sz="1800" dirty="0" smtClean="0"/>
                        <a:t>的上市价格为总共发行</a:t>
                      </a:r>
                      <a:r>
                        <a:rPr lang="en-US" altLang="zh-CN" sz="1800" dirty="0" smtClean="0"/>
                        <a:t>1,322.5</a:t>
                      </a:r>
                      <a:r>
                        <a:rPr lang="zh-CN" altLang="en-US" sz="1800" dirty="0" smtClean="0"/>
                        <a:t>万股</a:t>
                      </a:r>
                      <a:endParaRPr lang="en-US" sz="18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110532" y="1044700"/>
            <a:ext cx="3657600" cy="5447540"/>
            <a:chOff x="110532" y="1044700"/>
            <a:chExt cx="3657600" cy="5447540"/>
          </a:xfrm>
        </p:grpSpPr>
        <p:pic>
          <p:nvPicPr>
            <p:cNvPr id="3" name="Picture 2" descr="Screen Clippin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532" y="1044700"/>
              <a:ext cx="3657600" cy="2510340"/>
            </a:xfrm>
            <a:prstGeom prst="rect">
              <a:avLst/>
            </a:prstGeom>
          </p:spPr>
        </p:pic>
        <p:pic>
          <p:nvPicPr>
            <p:cNvPr id="4" name="Picture 3" descr="Screen Clippin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532" y="3313880"/>
              <a:ext cx="3657600" cy="1595215"/>
            </a:xfrm>
            <a:prstGeom prst="rect">
              <a:avLst/>
            </a:prstGeom>
          </p:spPr>
        </p:pic>
        <p:pic>
          <p:nvPicPr>
            <p:cNvPr id="5" name="Picture 4" descr="Screen Clippin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532" y="4912218"/>
              <a:ext cx="3657600" cy="1580022"/>
            </a:xfrm>
            <a:prstGeom prst="rect">
              <a:avLst/>
            </a:prstGeom>
          </p:spPr>
        </p:pic>
      </p:grpSp>
      <p:pic>
        <p:nvPicPr>
          <p:cNvPr id="14" name="Content Placeholder 3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48744"/>
          <a:stretch/>
        </p:blipFill>
        <p:spPr>
          <a:xfrm>
            <a:off x="8271925" y="6309360"/>
            <a:ext cx="872075" cy="54864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7234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Gilt </a:t>
            </a:r>
            <a:r>
              <a:rPr lang="en-US" altLang="zh-CN" dirty="0" smtClean="0"/>
              <a:t>— </a:t>
            </a:r>
            <a:r>
              <a:rPr lang="zh-CN" altLang="en-US" dirty="0" smtClean="0"/>
              <a:t>商业化的探索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98527" y="5987169"/>
            <a:ext cx="6918246" cy="646331"/>
            <a:chOff x="477341" y="2476355"/>
            <a:chExt cx="6918246" cy="646331"/>
          </a:xfrm>
        </p:grpSpPr>
        <p:pic>
          <p:nvPicPr>
            <p:cNvPr id="5" name="Picture 4" descr="Screen Clippi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341" y="2616640"/>
              <a:ext cx="2599512" cy="36576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356150" y="2476355"/>
              <a:ext cx="40394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2011</a:t>
              </a:r>
              <a:r>
                <a:rPr lang="zh-CN" altLang="en-US" dirty="0" smtClean="0"/>
                <a:t>年</a:t>
              </a:r>
              <a:r>
                <a:rPr lang="en-US" altLang="zh-CN" dirty="0" smtClean="0"/>
                <a:t>9</a:t>
              </a:r>
              <a:r>
                <a:rPr lang="zh-CN" altLang="en-US" dirty="0" smtClean="0"/>
                <a:t>月 </a:t>
              </a:r>
              <a:r>
                <a:rPr lang="zh-CN" altLang="en-US" dirty="0"/>
                <a:t>推出男仕奢侈品零售网</a:t>
              </a:r>
              <a:endParaRPr lang="en-US" dirty="0" smtClean="0"/>
            </a:p>
            <a:p>
              <a:r>
                <a:rPr lang="en-US" dirty="0" smtClean="0"/>
                <a:t>2012</a:t>
              </a:r>
              <a:r>
                <a:rPr lang="zh-CN" altLang="en-US" dirty="0" smtClean="0"/>
                <a:t>年</a:t>
              </a:r>
              <a:r>
                <a:rPr lang="en-US" altLang="zh-CN" dirty="0" smtClean="0"/>
                <a:t>9</a:t>
              </a:r>
              <a:r>
                <a:rPr lang="zh-CN" altLang="en-US" dirty="0" smtClean="0"/>
                <a:t>月 关闭该网站</a:t>
              </a:r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289015" y="3821754"/>
            <a:ext cx="5736005" cy="1754326"/>
            <a:chOff x="1137067" y="3237381"/>
            <a:chExt cx="5736005" cy="1754326"/>
          </a:xfrm>
        </p:grpSpPr>
        <p:pic>
          <p:nvPicPr>
            <p:cNvPr id="4" name="Picture 3" descr="Screen Clippin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7067" y="3728730"/>
              <a:ext cx="1003610" cy="4572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356149" y="3237381"/>
              <a:ext cx="351692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2011</a:t>
              </a:r>
              <a:r>
                <a:rPr lang="zh-CN" altLang="en-US" dirty="0" smtClean="0"/>
                <a:t>年</a:t>
              </a:r>
              <a:r>
                <a:rPr lang="en-US" altLang="zh-CN" dirty="0" smtClean="0"/>
                <a:t>5</a:t>
              </a:r>
              <a:r>
                <a:rPr lang="zh-CN" altLang="en-US" dirty="0" smtClean="0"/>
                <a:t>月 推出</a:t>
              </a:r>
              <a:r>
                <a:rPr lang="en-US" altLang="zh-CN" dirty="0" smtClean="0"/>
                <a:t>Gilt Taste</a:t>
              </a:r>
              <a:endParaRPr lang="en-US" altLang="zh-CN" dirty="0"/>
            </a:p>
            <a:p>
              <a:r>
                <a:rPr lang="en-US" altLang="zh-CN" dirty="0" smtClean="0"/>
                <a:t>2013</a:t>
              </a:r>
              <a:r>
                <a:rPr lang="zh-CN" altLang="en-US" dirty="0" smtClean="0"/>
                <a:t>年</a:t>
              </a:r>
              <a:r>
                <a:rPr lang="en-US" altLang="zh-CN" dirty="0" smtClean="0"/>
                <a:t>5</a:t>
              </a:r>
              <a:r>
                <a:rPr lang="zh-CN" altLang="en-US" dirty="0" smtClean="0"/>
                <a:t>月 关闭该频道</a:t>
              </a:r>
              <a:endParaRPr lang="en-US" altLang="zh-CN" dirty="0" smtClean="0"/>
            </a:p>
            <a:p>
              <a:r>
                <a:rPr lang="zh-CN" altLang="en-US" dirty="0"/>
                <a:t>定</a:t>
              </a:r>
              <a:r>
                <a:rPr lang="zh-CN" altLang="en-US" dirty="0" smtClean="0"/>
                <a:t>位：高端价格销售高端食品</a:t>
              </a:r>
              <a:endParaRPr lang="en-US" altLang="zh-CN" dirty="0" smtClean="0"/>
            </a:p>
            <a:p>
              <a:r>
                <a:rPr lang="zh-CN" altLang="en-US" dirty="0"/>
                <a:t>问</a:t>
              </a:r>
              <a:r>
                <a:rPr lang="zh-CN" altLang="en-US" dirty="0" smtClean="0"/>
                <a:t>题：低转换率低重复购买率；</a:t>
              </a:r>
              <a:endParaRPr lang="en-US" altLang="zh-CN" dirty="0" smtClean="0"/>
            </a:p>
            <a:p>
              <a:r>
                <a:rPr lang="en-US" dirty="0"/>
                <a:t> </a:t>
              </a:r>
              <a:r>
                <a:rPr lang="en-US" dirty="0" smtClean="0"/>
                <a:t>          </a:t>
              </a:r>
              <a:r>
                <a:rPr lang="zh-CN" altLang="en-US" dirty="0" smtClean="0"/>
                <a:t>毛利率太低</a:t>
              </a:r>
              <a:endParaRPr lang="en-US" altLang="zh-CN" dirty="0" smtClean="0"/>
            </a:p>
            <a:p>
              <a:r>
                <a:rPr lang="en-US" dirty="0"/>
                <a:t> </a:t>
              </a:r>
              <a:r>
                <a:rPr lang="en-US" dirty="0" smtClean="0"/>
                <a:t>          </a:t>
              </a:r>
              <a:r>
                <a:rPr lang="zh-CN" altLang="en-US" dirty="0" smtClean="0"/>
                <a:t>物流配送问题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80547" y="2405269"/>
            <a:ext cx="6644473" cy="923330"/>
            <a:chOff x="228600" y="5371460"/>
            <a:chExt cx="6644473" cy="923330"/>
          </a:xfrm>
        </p:grpSpPr>
        <p:pic>
          <p:nvPicPr>
            <p:cNvPr id="6" name="Content Placeholder 3" descr="Screen Clipping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b="16194"/>
            <a:stretch/>
          </p:blipFill>
          <p:spPr>
            <a:xfrm>
              <a:off x="228600" y="5683037"/>
              <a:ext cx="2954336" cy="36576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356150" y="5371460"/>
              <a:ext cx="351692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2009</a:t>
              </a:r>
              <a:r>
                <a:rPr lang="zh-CN" altLang="en-US" dirty="0" smtClean="0"/>
                <a:t>年</a:t>
              </a:r>
              <a:r>
                <a:rPr lang="en-US" altLang="zh-CN" dirty="0" smtClean="0"/>
                <a:t>X</a:t>
              </a:r>
              <a:r>
                <a:rPr lang="zh-CN" altLang="en-US" dirty="0" smtClean="0"/>
                <a:t>月推出</a:t>
              </a:r>
              <a:endParaRPr lang="en-US" altLang="zh-CN" dirty="0" smtClean="0"/>
            </a:p>
            <a:p>
              <a:r>
                <a:rPr lang="en-US" altLang="zh-CN" dirty="0" smtClean="0"/>
                <a:t>2013</a:t>
              </a:r>
              <a:r>
                <a:rPr lang="zh-CN" altLang="en-US" dirty="0"/>
                <a:t>年</a:t>
              </a:r>
              <a:r>
                <a:rPr lang="en-US" altLang="zh-CN" dirty="0"/>
                <a:t>5</a:t>
              </a:r>
              <a:r>
                <a:rPr lang="zh-CN" altLang="en-US" dirty="0" smtClean="0"/>
                <a:t>月被</a:t>
              </a:r>
              <a:r>
                <a:rPr lang="en-US" altLang="zh-CN" dirty="0" err="1" smtClean="0"/>
                <a:t>TripAdvisor</a:t>
              </a:r>
              <a:r>
                <a:rPr lang="zh-CN" altLang="en-US" dirty="0" smtClean="0"/>
                <a:t>收购，价格</a:t>
              </a:r>
              <a:r>
                <a:rPr lang="zh-CN" altLang="en-US" dirty="0"/>
                <a:t>约在</a:t>
              </a:r>
              <a:r>
                <a:rPr lang="en-US" altLang="zh-CN" dirty="0" smtClean="0"/>
                <a:t>$30 ~ $50 </a:t>
              </a:r>
              <a:r>
                <a:rPr lang="en-US" altLang="zh-CN" dirty="0" err="1" smtClean="0"/>
                <a:t>mln</a:t>
              </a:r>
              <a:endParaRPr lang="en-US" altLang="zh-CN" dirty="0" smtClean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8527" y="1486349"/>
            <a:ext cx="6426493" cy="369332"/>
            <a:chOff x="598527" y="1486349"/>
            <a:chExt cx="6426493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3508097" y="1486349"/>
              <a:ext cx="3516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2007</a:t>
              </a:r>
              <a:r>
                <a:rPr lang="zh-CN" altLang="en-US" dirty="0" smtClean="0"/>
                <a:t>年</a:t>
              </a:r>
              <a:r>
                <a:rPr lang="en-US" altLang="zh-CN" dirty="0" smtClean="0"/>
                <a:t>10</a:t>
              </a:r>
              <a:r>
                <a:rPr lang="zh-CN" altLang="en-US" dirty="0" smtClean="0"/>
                <a:t>月 成立至今</a:t>
              </a:r>
              <a:endParaRPr lang="en-US" dirty="0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598527" y="1486349"/>
              <a:ext cx="2349943" cy="365760"/>
              <a:chOff x="73542" y="1486349"/>
              <a:chExt cx="2349943" cy="365760"/>
            </a:xfrm>
          </p:grpSpPr>
          <p:pic>
            <p:nvPicPr>
              <p:cNvPr id="11" name="Content Placeholder 35" descr="Screen Clippi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8154" y="1486349"/>
                <a:ext cx="1265331" cy="365760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73542" y="1486349"/>
                <a:ext cx="1607736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核心业务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19563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Gilt — </a:t>
            </a:r>
            <a:r>
              <a:rPr lang="zh-CN" altLang="en-US" dirty="0" smtClean="0"/>
              <a:t>核心商业模式</a:t>
            </a:r>
            <a:endParaRPr lang="en-US" dirty="0"/>
          </a:p>
        </p:txBody>
      </p:sp>
      <p:grpSp>
        <p:nvGrpSpPr>
          <p:cNvPr id="76" name="Group 75"/>
          <p:cNvGrpSpPr/>
          <p:nvPr/>
        </p:nvGrpSpPr>
        <p:grpSpPr>
          <a:xfrm>
            <a:off x="1287117" y="1013788"/>
            <a:ext cx="7849925" cy="5670817"/>
            <a:chOff x="1125110" y="795130"/>
            <a:chExt cx="7849925" cy="5670817"/>
          </a:xfrm>
        </p:grpSpPr>
        <p:grpSp>
          <p:nvGrpSpPr>
            <p:cNvPr id="26" name="Group 25"/>
            <p:cNvGrpSpPr/>
            <p:nvPr/>
          </p:nvGrpSpPr>
          <p:grpSpPr>
            <a:xfrm>
              <a:off x="2753139" y="854780"/>
              <a:ext cx="3118899" cy="1617900"/>
              <a:chOff x="2753139" y="1123133"/>
              <a:chExt cx="3118899" cy="1617900"/>
            </a:xfrm>
          </p:grpSpPr>
          <p:cxnSp>
            <p:nvCxnSpPr>
              <p:cNvPr id="8" name="Straight Arrow Connector 7"/>
              <p:cNvCxnSpPr/>
              <p:nvPr/>
            </p:nvCxnSpPr>
            <p:spPr>
              <a:xfrm>
                <a:off x="2753139" y="1520692"/>
                <a:ext cx="3108960" cy="0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>
                <a:off x="2763078" y="1918252"/>
                <a:ext cx="3108960" cy="0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flipH="1" flipV="1">
                <a:off x="2753139" y="2343473"/>
                <a:ext cx="3108960" cy="0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2763078" y="2741033"/>
                <a:ext cx="3108960" cy="0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" name="Group 24"/>
              <p:cNvGrpSpPr/>
              <p:nvPr/>
            </p:nvGrpSpPr>
            <p:grpSpPr>
              <a:xfrm>
                <a:off x="3393219" y="1123133"/>
                <a:ext cx="1838738" cy="1608694"/>
                <a:chOff x="3393219" y="1123133"/>
                <a:chExt cx="1838738" cy="1608694"/>
              </a:xfrm>
            </p:grpSpPr>
            <p:sp>
              <p:nvSpPr>
                <p:cNvPr id="15" name="TextBox 14"/>
                <p:cNvSpPr txBox="1"/>
                <p:nvPr/>
              </p:nvSpPr>
              <p:spPr>
                <a:xfrm>
                  <a:off x="3403157" y="1123133"/>
                  <a:ext cx="1828800" cy="36933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dirty="0"/>
                    <a:t>建</a:t>
                  </a:r>
                  <a:r>
                    <a:rPr lang="zh-CN" altLang="en-US" dirty="0" smtClean="0"/>
                    <a:t>立合作关系</a:t>
                  </a:r>
                  <a:endParaRPr lang="en-US" dirty="0"/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3403157" y="1530885"/>
                  <a:ext cx="1828800" cy="36933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dirty="0" smtClean="0"/>
                    <a:t>购买样品（</a:t>
                  </a:r>
                  <a:r>
                    <a:rPr lang="en-US" altLang="zh-CN" dirty="0" smtClean="0"/>
                    <a:t>Pay</a:t>
                  </a:r>
                  <a:r>
                    <a:rPr lang="zh-CN" altLang="en-US" dirty="0" smtClean="0"/>
                    <a:t>）</a:t>
                  </a:r>
                  <a:endParaRPr lang="en-US" dirty="0"/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3393219" y="1942914"/>
                  <a:ext cx="1828800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dirty="0" smtClean="0"/>
                    <a:t>ATS</a:t>
                  </a:r>
                  <a:endParaRPr lang="en-US" dirty="0"/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3403157" y="2362495"/>
                  <a:ext cx="1828800" cy="36933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dirty="0" smtClean="0"/>
                    <a:t>锁定存货</a:t>
                  </a:r>
                  <a:r>
                    <a:rPr lang="en-US" altLang="zh-CN" dirty="0" smtClean="0"/>
                    <a:t>→</a:t>
                  </a:r>
                  <a:r>
                    <a:rPr lang="zh-CN" altLang="en-US" dirty="0" smtClean="0"/>
                    <a:t>下单</a:t>
                  </a:r>
                  <a:endParaRPr lang="en-US" dirty="0"/>
                </a:p>
              </p:txBody>
            </p:sp>
          </p:grpSp>
        </p:grpSp>
        <p:sp>
          <p:nvSpPr>
            <p:cNvPr id="58" name="Rectangle 57"/>
            <p:cNvSpPr/>
            <p:nvPr/>
          </p:nvSpPr>
          <p:spPr>
            <a:xfrm>
              <a:off x="2732267" y="795130"/>
              <a:ext cx="3169588" cy="181886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1125110" y="1436709"/>
              <a:ext cx="7849925" cy="5029238"/>
              <a:chOff x="1125110" y="1436709"/>
              <a:chExt cx="7849925" cy="5029238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202635" y="1436709"/>
                <a:ext cx="1490870" cy="92333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zh-CN" dirty="0" smtClean="0"/>
              </a:p>
              <a:p>
                <a:pPr algn="ctr"/>
                <a:r>
                  <a:rPr lang="en-US" altLang="zh-CN" dirty="0" smtClean="0"/>
                  <a:t>Gilt</a:t>
                </a:r>
                <a:r>
                  <a:rPr lang="zh-CN" altLang="en-US" dirty="0" smtClean="0"/>
                  <a:t>买手团队</a:t>
                </a:r>
                <a:endParaRPr lang="en-US" altLang="zh-CN" dirty="0" smtClean="0"/>
              </a:p>
              <a:p>
                <a:pPr algn="ctr"/>
                <a:endParaRPr lang="en-US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5946912" y="1436709"/>
                <a:ext cx="1490870" cy="92333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zh-CN" dirty="0" smtClean="0"/>
              </a:p>
              <a:p>
                <a:pPr algn="ctr"/>
                <a:r>
                  <a:rPr lang="zh-CN" altLang="en-US" dirty="0" smtClean="0"/>
                  <a:t>品牌</a:t>
                </a:r>
                <a:r>
                  <a:rPr lang="en-US" altLang="zh-CN" dirty="0" smtClean="0"/>
                  <a:t>/</a:t>
                </a:r>
                <a:r>
                  <a:rPr lang="zh-CN" altLang="en-US" dirty="0" smtClean="0"/>
                  <a:t>供货商</a:t>
                </a:r>
                <a:endParaRPr lang="en-US" altLang="zh-CN" dirty="0" smtClean="0"/>
              </a:p>
              <a:p>
                <a:pPr algn="ctr"/>
                <a:endParaRPr lang="en-US" dirty="0"/>
              </a:p>
            </p:txBody>
          </p:sp>
          <p:cxnSp>
            <p:nvCxnSpPr>
              <p:cNvPr id="27" name="Straight Arrow Connector 26"/>
              <p:cNvCxnSpPr>
                <a:stCxn id="5" idx="2"/>
                <a:endCxn id="31" idx="0"/>
              </p:cNvCxnSpPr>
              <p:nvPr/>
            </p:nvCxnSpPr>
            <p:spPr>
              <a:xfrm>
                <a:off x="1948070" y="2360039"/>
                <a:ext cx="0" cy="1074412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hlinkClick r:id="rId3" action="ppaction://hlinksldjump"/>
              </p:cNvPr>
              <p:cNvSpPr txBox="1"/>
              <p:nvPr/>
            </p:nvSpPr>
            <p:spPr>
              <a:xfrm>
                <a:off x="3562184" y="3434451"/>
                <a:ext cx="1490870" cy="92333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zh-CN" dirty="0" smtClean="0"/>
              </a:p>
              <a:p>
                <a:pPr algn="ctr"/>
                <a:r>
                  <a:rPr lang="en-US" altLang="zh-CN" dirty="0" smtClean="0"/>
                  <a:t>Gilt</a:t>
                </a:r>
                <a:r>
                  <a:rPr lang="zh-CN" altLang="en-US" dirty="0" smtClean="0"/>
                  <a:t>仓库</a:t>
                </a:r>
                <a:endParaRPr lang="en-US" altLang="zh-CN" dirty="0" smtClean="0"/>
              </a:p>
              <a:p>
                <a:pPr algn="ctr"/>
                <a:endParaRPr lang="en-US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201972" y="5542617"/>
                <a:ext cx="1490870" cy="92333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zh-CN" dirty="0" smtClean="0"/>
              </a:p>
              <a:p>
                <a:pPr algn="ctr"/>
                <a:r>
                  <a:rPr lang="zh-CN" altLang="en-US" dirty="0" smtClean="0"/>
                  <a:t>顾客</a:t>
                </a:r>
                <a:endParaRPr lang="en-US" altLang="zh-CN" dirty="0" smtClean="0"/>
              </a:p>
              <a:p>
                <a:pPr algn="ctr"/>
                <a:endParaRPr lang="en-US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125110" y="2706324"/>
                <a:ext cx="1645920" cy="36933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 smtClean="0"/>
                  <a:t>图片</a:t>
                </a:r>
                <a:r>
                  <a:rPr lang="en-US" altLang="zh-CN" dirty="0"/>
                  <a:t>/</a:t>
                </a:r>
                <a:r>
                  <a:rPr lang="zh-CN" altLang="en-US" dirty="0" smtClean="0"/>
                  <a:t>产品信息</a:t>
                </a:r>
                <a:endParaRPr lang="en-US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202635" y="3434451"/>
                <a:ext cx="1490870" cy="92333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zh-CN" dirty="0" smtClean="0"/>
              </a:p>
              <a:p>
                <a:pPr algn="ctr"/>
                <a:r>
                  <a:rPr lang="en-US" altLang="zh-CN" dirty="0" smtClean="0"/>
                  <a:t>Gilt.com</a:t>
                </a:r>
              </a:p>
              <a:p>
                <a:pPr algn="ctr"/>
                <a:endParaRPr lang="en-US" dirty="0"/>
              </a:p>
            </p:txBody>
          </p:sp>
          <p:cxnSp>
            <p:nvCxnSpPr>
              <p:cNvPr id="34" name="Elbow Connector 33"/>
              <p:cNvCxnSpPr>
                <a:endCxn id="28" idx="3"/>
              </p:cNvCxnSpPr>
              <p:nvPr/>
            </p:nvCxnSpPr>
            <p:spPr>
              <a:xfrm rot="10800000" flipV="1">
                <a:off x="5053054" y="2399794"/>
                <a:ext cx="1649234" cy="1496321"/>
              </a:xfrm>
              <a:prstGeom prst="bentConnector3">
                <a:avLst>
                  <a:gd name="adj1" fmla="val -623"/>
                </a:avLst>
              </a:prstGeom>
              <a:ln w="1905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H="1">
                <a:off x="1659173" y="4357781"/>
                <a:ext cx="663" cy="118483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/>
              <p:cNvSpPr txBox="1"/>
              <p:nvPr/>
            </p:nvSpPr>
            <p:spPr>
              <a:xfrm>
                <a:off x="1202636" y="4537433"/>
                <a:ext cx="914400" cy="36933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smtClean="0"/>
                  <a:t>36</a:t>
                </a:r>
                <a:r>
                  <a:rPr lang="zh-CN" altLang="en-US" dirty="0" smtClean="0"/>
                  <a:t>小时</a:t>
                </a:r>
                <a:endParaRPr lang="en-US" altLang="zh-CN" dirty="0" smtClean="0"/>
              </a:p>
            </p:txBody>
          </p:sp>
          <p:cxnSp>
            <p:nvCxnSpPr>
              <p:cNvPr id="46" name="Straight Arrow Connector 45"/>
              <p:cNvCxnSpPr/>
              <p:nvPr/>
            </p:nvCxnSpPr>
            <p:spPr>
              <a:xfrm flipV="1">
                <a:off x="2176007" y="4357781"/>
                <a:ext cx="663" cy="1184836"/>
              </a:xfrm>
              <a:prstGeom prst="straightConnector1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/>
              <p:cNvSpPr txBox="1"/>
              <p:nvPr/>
            </p:nvSpPr>
            <p:spPr>
              <a:xfrm>
                <a:off x="1778111" y="5069098"/>
                <a:ext cx="914400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 smtClean="0"/>
                  <a:t>下单</a:t>
                </a:r>
                <a:endParaRPr lang="en-US" altLang="zh-CN" dirty="0" smtClean="0"/>
              </a:p>
            </p:txBody>
          </p:sp>
          <p:cxnSp>
            <p:nvCxnSpPr>
              <p:cNvPr id="51" name="Straight Arrow Connector 50"/>
              <p:cNvCxnSpPr>
                <a:stCxn id="31" idx="3"/>
                <a:endCxn id="28" idx="1"/>
              </p:cNvCxnSpPr>
              <p:nvPr/>
            </p:nvCxnSpPr>
            <p:spPr>
              <a:xfrm>
                <a:off x="2693505" y="3896116"/>
                <a:ext cx="868679" cy="0"/>
              </a:xfrm>
              <a:prstGeom prst="straightConnector1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>
                <a:stCxn id="28" idx="2"/>
                <a:endCxn id="29" idx="3"/>
              </p:cNvCxnSpPr>
              <p:nvPr/>
            </p:nvCxnSpPr>
            <p:spPr>
              <a:xfrm flipH="1">
                <a:off x="2692842" y="4357781"/>
                <a:ext cx="1614777" cy="1646501"/>
              </a:xfrm>
              <a:prstGeom prst="straightConnector1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/>
              <p:cNvSpPr txBox="1"/>
              <p:nvPr/>
            </p:nvSpPr>
            <p:spPr>
              <a:xfrm>
                <a:off x="2908686" y="4930598"/>
                <a:ext cx="1371600" cy="64633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smtClean="0"/>
                  <a:t>Shipping</a:t>
                </a:r>
                <a:r>
                  <a:rPr lang="zh-CN" altLang="en-US" dirty="0" smtClean="0"/>
                  <a:t>：与</a:t>
                </a:r>
                <a:r>
                  <a:rPr lang="en-US" altLang="zh-CN" dirty="0" smtClean="0"/>
                  <a:t>UPS</a:t>
                </a:r>
                <a:r>
                  <a:rPr lang="zh-CN" altLang="en-US" dirty="0" smtClean="0"/>
                  <a:t>合作 </a:t>
                </a:r>
                <a:endParaRPr lang="en-US" altLang="zh-CN" dirty="0" smtClean="0"/>
              </a:p>
            </p:txBody>
          </p:sp>
          <p:cxnSp>
            <p:nvCxnSpPr>
              <p:cNvPr id="67" name="Elbow Connector 66"/>
              <p:cNvCxnSpPr/>
              <p:nvPr/>
            </p:nvCxnSpPr>
            <p:spPr>
              <a:xfrm rot="5400000" flipH="1" flipV="1">
                <a:off x="4046895" y="986771"/>
                <a:ext cx="1997742" cy="4744277"/>
              </a:xfrm>
              <a:prstGeom prst="bentConnector3">
                <a:avLst>
                  <a:gd name="adj1" fmla="val 496"/>
                </a:avLst>
              </a:prstGeom>
              <a:ln w="1905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TextBox 69"/>
              <p:cNvSpPr txBox="1"/>
              <p:nvPr/>
            </p:nvSpPr>
            <p:spPr>
              <a:xfrm>
                <a:off x="5946912" y="2574079"/>
                <a:ext cx="1188720" cy="64633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/>
                  <a:t>按</a:t>
                </a:r>
                <a:r>
                  <a:rPr lang="zh-CN" altLang="en-US" dirty="0" smtClean="0"/>
                  <a:t>照协议</a:t>
                </a:r>
                <a:endParaRPr lang="en-US" altLang="zh-CN" dirty="0" smtClean="0"/>
              </a:p>
              <a:p>
                <a:pPr algn="ctr"/>
                <a:r>
                  <a:rPr lang="zh-CN" altLang="en-US" dirty="0" smtClean="0"/>
                  <a:t>提供货物 </a:t>
                </a:r>
                <a:endParaRPr lang="en-US" dirty="0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5953210" y="4099601"/>
                <a:ext cx="1188720" cy="147732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dirty="0"/>
                  <a:t>闪</a:t>
                </a:r>
                <a:r>
                  <a:rPr lang="zh-CN" altLang="en-US" dirty="0" smtClean="0"/>
                  <a:t>购结束之后按协议付款，账期</a:t>
                </a:r>
                <a:r>
                  <a:rPr lang="en-US" altLang="zh-CN" dirty="0" smtClean="0"/>
                  <a:t>10-15</a:t>
                </a:r>
                <a:r>
                  <a:rPr lang="zh-CN" altLang="en-US" dirty="0" smtClean="0"/>
                  <a:t>天</a:t>
                </a:r>
                <a:endParaRPr lang="en-US" altLang="zh-CN" dirty="0" smtClean="0"/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5860775" y="6096615"/>
                <a:ext cx="31142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ATS</a:t>
                </a:r>
                <a:r>
                  <a:rPr lang="zh-CN" altLang="en-US" dirty="0" smtClean="0"/>
                  <a:t>：</a:t>
                </a:r>
                <a:r>
                  <a:rPr lang="en-US" altLang="zh-CN" dirty="0" smtClean="0"/>
                  <a:t>available to sell report</a:t>
                </a:r>
                <a:endParaRPr lang="en-US" dirty="0"/>
              </a:p>
            </p:txBody>
          </p:sp>
        </p:grpSp>
      </p:grpSp>
      <p:cxnSp>
        <p:nvCxnSpPr>
          <p:cNvPr id="78" name="Straight Connector 77"/>
          <p:cNvCxnSpPr/>
          <p:nvPr/>
        </p:nvCxnSpPr>
        <p:spPr>
          <a:xfrm>
            <a:off x="367754" y="4263860"/>
            <a:ext cx="8229600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07803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Gilt — </a:t>
            </a:r>
            <a:r>
              <a:rPr lang="zh-CN" altLang="en-US" dirty="0" smtClean="0"/>
              <a:t>仓库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06125699"/>
              </p:ext>
            </p:extLst>
          </p:nvPr>
        </p:nvGraphicFramePr>
        <p:xfrm>
          <a:off x="584200" y="1122175"/>
          <a:ext cx="7893879" cy="2016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7857"/>
                <a:gridCol w="1161143"/>
                <a:gridCol w="1712760"/>
                <a:gridCol w="4022119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500" dirty="0" smtClean="0"/>
                        <a:t>启用时间</a:t>
                      </a:r>
                      <a:endParaRPr 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500" dirty="0" smtClean="0"/>
                        <a:t>地点</a:t>
                      </a:r>
                      <a:endParaRPr 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500" dirty="0" smtClean="0"/>
                        <a:t>面积</a:t>
                      </a:r>
                      <a:endParaRPr 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500" dirty="0" smtClean="0"/>
                        <a:t>主要用途</a:t>
                      </a:r>
                      <a:endParaRPr lang="en-US" sz="15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500" dirty="0" smtClean="0"/>
                        <a:t>2007.11</a:t>
                      </a:r>
                      <a:endParaRPr 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 smtClean="0"/>
                        <a:t>Brooklyn, NY </a:t>
                      </a:r>
                      <a:endParaRPr 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kern="1200" dirty="0" smtClean="0">
                          <a:effectLst/>
                        </a:rPr>
                        <a:t>1.9</a:t>
                      </a:r>
                      <a:r>
                        <a:rPr lang="zh-CN" altLang="en-US" sz="1500" dirty="0" smtClean="0"/>
                        <a:t>万</a:t>
                      </a:r>
                      <a:r>
                        <a:rPr lang="zh-CN" altLang="en-US" sz="1500" kern="1200" dirty="0" smtClean="0">
                          <a:effectLst/>
                        </a:rPr>
                        <a:t>平米</a:t>
                      </a:r>
                      <a:endParaRPr 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500" dirty="0" smtClean="0"/>
                        <a:t>存货管理和交叉配货。处理大约</a:t>
                      </a:r>
                      <a:r>
                        <a:rPr lang="en-US" altLang="zh-CN" sz="1500" dirty="0" smtClean="0"/>
                        <a:t>40%</a:t>
                      </a:r>
                      <a:r>
                        <a:rPr lang="zh-CN" altLang="en-US" sz="1500" dirty="0" smtClean="0"/>
                        <a:t>的</a:t>
                      </a:r>
                      <a:r>
                        <a:rPr lang="en-US" sz="1500" kern="1200" dirty="0" smtClean="0">
                          <a:effectLst/>
                        </a:rPr>
                        <a:t>sell-first items</a:t>
                      </a:r>
                      <a:endParaRPr lang="en-US" sz="15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500" dirty="0" smtClean="0"/>
                        <a:t>2010.09</a:t>
                      </a:r>
                      <a:endParaRPr 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 smtClean="0"/>
                        <a:t>Louisville, KY</a:t>
                      </a:r>
                      <a:endParaRPr 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 smtClean="0"/>
                        <a:t>3</a:t>
                      </a:r>
                      <a:r>
                        <a:rPr lang="zh-CN" altLang="en-US" sz="1500" dirty="0" smtClean="0"/>
                        <a:t>万平米</a:t>
                      </a:r>
                      <a:endParaRPr 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kern="1200" dirty="0" smtClean="0">
                          <a:effectLst/>
                        </a:rPr>
                        <a:t>主要仓库</a:t>
                      </a:r>
                      <a:r>
                        <a:rPr lang="en-US" sz="1500" kern="1200" dirty="0" smtClean="0">
                          <a:effectLst/>
                        </a:rPr>
                        <a:t>; </a:t>
                      </a:r>
                      <a:r>
                        <a:rPr lang="zh-CN" altLang="en-US" sz="1500" kern="1200" dirty="0" smtClean="0">
                          <a:effectLst/>
                        </a:rPr>
                        <a:t>与</a:t>
                      </a:r>
                      <a:r>
                        <a:rPr lang="en-US" altLang="zh-CN" sz="1500" kern="1200" dirty="0" smtClean="0">
                          <a:effectLst/>
                        </a:rPr>
                        <a:t>UPS</a:t>
                      </a:r>
                      <a:r>
                        <a:rPr lang="zh-CN" altLang="en-US" sz="1500" kern="1200" dirty="0" smtClean="0">
                          <a:effectLst/>
                        </a:rPr>
                        <a:t>最大的</a:t>
                      </a:r>
                      <a:r>
                        <a:rPr lang="en-US" altLang="zh-CN" sz="1500" kern="1200" dirty="0" smtClean="0">
                          <a:effectLst/>
                        </a:rPr>
                        <a:t>shipping</a:t>
                      </a:r>
                      <a:r>
                        <a:rPr lang="en-US" altLang="zh-CN" sz="1500" kern="1200" baseline="0" dirty="0" smtClean="0">
                          <a:effectLst/>
                        </a:rPr>
                        <a:t> hub</a:t>
                      </a:r>
                      <a:r>
                        <a:rPr lang="zh-CN" altLang="en-US" sz="1500" kern="1200" baseline="0" dirty="0" smtClean="0">
                          <a:effectLst/>
                        </a:rPr>
                        <a:t>为邻；</a:t>
                      </a:r>
                      <a:r>
                        <a:rPr lang="zh-CN" altLang="en-US" sz="1500" dirty="0" smtClean="0"/>
                        <a:t>处理大约</a:t>
                      </a:r>
                      <a:r>
                        <a:rPr lang="en-US" altLang="zh-CN" sz="1500" dirty="0" smtClean="0"/>
                        <a:t>20%</a:t>
                      </a:r>
                      <a:r>
                        <a:rPr lang="zh-CN" altLang="en-US" sz="1500" dirty="0" smtClean="0"/>
                        <a:t>的</a:t>
                      </a:r>
                      <a:r>
                        <a:rPr lang="en-US" sz="1500" kern="1200" dirty="0" smtClean="0">
                          <a:effectLst/>
                        </a:rPr>
                        <a:t>sell-first items</a:t>
                      </a:r>
                      <a:endParaRPr lang="en-US" sz="1500" dirty="0" smtClean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500" dirty="0" smtClean="0"/>
                        <a:t>2011.06</a:t>
                      </a:r>
                      <a:endParaRPr 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Las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en-US" sz="1500" dirty="0" smtClean="0"/>
                        <a:t>Vegas, 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NV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 smtClean="0"/>
                        <a:t>NA</a:t>
                      </a:r>
                      <a:endParaRPr 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kern="1200" dirty="0" smtClean="0">
                          <a:effectLst/>
                        </a:rPr>
                        <a:t>第三方交叉配货；处理</a:t>
                      </a:r>
                      <a:r>
                        <a:rPr lang="zh-CN" altLang="en-US" sz="1500" dirty="0" smtClean="0"/>
                        <a:t>大约</a:t>
                      </a:r>
                      <a:r>
                        <a:rPr lang="en-US" altLang="zh-CN" sz="1500" dirty="0" smtClean="0"/>
                        <a:t>40%</a:t>
                      </a:r>
                      <a:r>
                        <a:rPr lang="zh-CN" altLang="en-US" sz="1500" dirty="0" smtClean="0"/>
                        <a:t>的</a:t>
                      </a:r>
                      <a:r>
                        <a:rPr lang="en-US" sz="1500" kern="1200" dirty="0" smtClean="0">
                          <a:effectLst/>
                        </a:rPr>
                        <a:t>sell-first items</a:t>
                      </a:r>
                      <a:endParaRPr lang="en-US" sz="1500" dirty="0" smtClean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38549"/>
            <a:ext cx="5400675" cy="32194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Elbow Connector 5"/>
          <p:cNvCxnSpPr>
            <a:stCxn id="4" idx="1"/>
            <a:endCxn id="1026" idx="0"/>
          </p:cNvCxnSpPr>
          <p:nvPr/>
        </p:nvCxnSpPr>
        <p:spPr>
          <a:xfrm rot="10800000" flipH="1" flipV="1">
            <a:off x="584200" y="2130555"/>
            <a:ext cx="2116138" cy="1507994"/>
          </a:xfrm>
          <a:prstGeom prst="bentConnector4">
            <a:avLst>
              <a:gd name="adj1" fmla="val -10803"/>
              <a:gd name="adj2" fmla="val 83434"/>
            </a:avLst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84200" y="3488635"/>
            <a:ext cx="2743200" cy="123110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处理</a:t>
            </a:r>
            <a:r>
              <a:rPr 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SKUs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超过</a:t>
            </a:r>
            <a:r>
              <a:rPr 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万</a:t>
            </a:r>
            <a:r>
              <a:rPr lang="en-US" dirty="0">
                <a:latin typeface="黑体" panose="02010609060101010101" pitchFamily="49" charset="-122"/>
                <a:ea typeface="黑体" panose="02010609060101010101" pitchFamily="49" charset="-122"/>
              </a:rPr>
              <a:t> </a:t>
            </a:r>
            <a:endParaRPr lang="en-US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高峰期每小时</a:t>
            </a:r>
            <a:r>
              <a:rPr 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2,000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单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/>
              <a:t>每天提供的特卖产品占总存货的</a:t>
            </a:r>
            <a:r>
              <a:rPr lang="en-US" altLang="zh-CN" sz="2000" dirty="0">
                <a:solidFill>
                  <a:srgbClr val="C00000"/>
                </a:solidFill>
              </a:rPr>
              <a:t>15%</a:t>
            </a:r>
            <a:endParaRPr 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600700" y="5348881"/>
            <a:ext cx="28773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dirty="0"/>
              <a:t>36</a:t>
            </a:r>
            <a:r>
              <a:rPr lang="zh-CN" altLang="en-US" dirty="0"/>
              <a:t>小时之后</a:t>
            </a:r>
            <a:r>
              <a:rPr lang="zh-CN" altLang="en-US" dirty="0">
                <a:solidFill>
                  <a:srgbClr val="C00000"/>
                </a:solidFill>
              </a:rPr>
              <a:t>没有卖出</a:t>
            </a:r>
            <a:r>
              <a:rPr lang="zh-CN" altLang="en-US" dirty="0"/>
              <a:t>的货物会继</a:t>
            </a:r>
            <a:r>
              <a:rPr lang="zh-CN" altLang="en-US" dirty="0" smtClean="0"/>
              <a:t>续为存货，在</a:t>
            </a:r>
            <a:r>
              <a:rPr lang="zh-CN" altLang="en-US" dirty="0"/>
              <a:t>之后某个时间再次特卖。</a:t>
            </a:r>
            <a:endParaRPr lang="en-US" dirty="0"/>
          </a:p>
        </p:txBody>
      </p:sp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5271054" y="3802629"/>
          <a:ext cx="3137451" cy="1376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8859"/>
                <a:gridCol w="1013791"/>
                <a:gridCol w="984801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Gilt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VIPS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19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时效 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平米</a:t>
                      </a:r>
                      <a:r>
                        <a:rPr lang="en-US" altLang="zh-CN" dirty="0" smtClean="0"/>
                        <a:t>/</a:t>
                      </a:r>
                      <a:r>
                        <a:rPr lang="zh-CN" altLang="en-US" dirty="0" smtClean="0"/>
                        <a:t>单</a:t>
                      </a:r>
                      <a:r>
                        <a:rPr lang="en-US" altLang="zh-CN" dirty="0" smtClean="0"/>
                        <a:t>/</a:t>
                      </a:r>
                      <a:r>
                        <a:rPr lang="zh-CN" altLang="en-US" dirty="0" smtClean="0"/>
                        <a:t>天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0.6⃰⃰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sell-through rate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60~80%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~80%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197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6433932" y="6427398"/>
            <a:ext cx="3258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⃰⃰ :</a:t>
            </a:r>
            <a:r>
              <a:rPr lang="zh-CN" altLang="en-US" sz="1200" dirty="0" smtClean="0"/>
              <a:t>按</a:t>
            </a:r>
            <a:r>
              <a:rPr lang="zh-CN" altLang="en-US" sz="1200" dirty="0">
                <a:latin typeface="黑体" panose="02010609060101010101" pitchFamily="49" charset="-122"/>
              </a:rPr>
              <a:t>高峰期每小时</a:t>
            </a:r>
            <a:r>
              <a:rPr 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2,000</a:t>
            </a:r>
            <a:r>
              <a:rPr lang="zh-CN" altLang="en-US" sz="1200" dirty="0" smtClean="0">
                <a:latin typeface="黑体" panose="02010609060101010101" pitchFamily="49" charset="-122"/>
              </a:rPr>
              <a:t>单</a:t>
            </a:r>
            <a:r>
              <a:rPr lang="zh-CN" altLang="en-US" sz="1200" dirty="0" smtClean="0"/>
              <a:t>估算</a:t>
            </a:r>
            <a:endParaRPr lang="en-US" altLang="zh-CN" sz="1200" dirty="0">
              <a:latin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7286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Zulily</a:t>
            </a:r>
            <a:r>
              <a:rPr lang="en-US" altLang="zh-CN" dirty="0" smtClean="0"/>
              <a:t> — </a:t>
            </a:r>
            <a:r>
              <a:rPr lang="zh-CN" altLang="en-US" dirty="0" smtClean="0"/>
              <a:t>核心特色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814495" y="1011133"/>
            <a:ext cx="7996543" cy="923330"/>
            <a:chOff x="962708" y="3064186"/>
            <a:chExt cx="799654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962708" y="3064186"/>
              <a:ext cx="1490870" cy="9233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买手团队</a:t>
              </a:r>
              <a:endPara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endParaRPr 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558451" y="3202685"/>
              <a:ext cx="64008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zh-CN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微软雅黑"/>
                </a:rPr>
                <a:t>300人的买手团队</a:t>
              </a:r>
              <a:r>
                <a:rPr lang="zh-CN" altLang="zh-CN" dirty="0">
                  <a:latin typeface="黑体" panose="02010609060101010101" pitchFamily="49" charset="-122"/>
                  <a:ea typeface="黑体" panose="02010609060101010101" pitchFamily="49" charset="-122"/>
                  <a:cs typeface="微软雅黑"/>
                </a:rPr>
                <a:t>负责发掘新奇商品和</a:t>
              </a: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cs typeface="微软雅黑"/>
                </a:rPr>
                <a:t>与</a:t>
              </a:r>
              <a:r>
                <a:rPr lang="zh-CN" altLang="zh-CN" dirty="0">
                  <a:latin typeface="黑体" panose="02010609060101010101" pitchFamily="49" charset="-122"/>
                  <a:ea typeface="黑体" panose="02010609060101010101" pitchFamily="49" charset="-122"/>
                  <a:cs typeface="微软雅黑"/>
                </a:rPr>
                <a:t>小众品牌建立合作，营销团队获得他们的创业故事并帮助他们传播及进行风格定位</a:t>
              </a:r>
              <a:r>
                <a:rPr lang="zh-CN" altLang="zh-CN" dirty="0" smtClean="0">
                  <a:latin typeface="黑体" panose="02010609060101010101" pitchFamily="49" charset="-122"/>
                  <a:ea typeface="黑体" panose="02010609060101010101" pitchFamily="49" charset="-122"/>
                  <a:cs typeface="微软雅黑"/>
                </a:rPr>
                <a:t>。</a:t>
              </a:r>
              <a:endPara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23915" y="1963422"/>
            <a:ext cx="7987123" cy="1200329"/>
            <a:chOff x="966476" y="4371463"/>
            <a:chExt cx="7987123" cy="1200329"/>
          </a:xfrm>
        </p:grpSpPr>
        <p:sp>
          <p:nvSpPr>
            <p:cNvPr id="8" name="TextBox 7"/>
            <p:cNvSpPr txBox="1"/>
            <p:nvPr/>
          </p:nvSpPr>
          <p:spPr>
            <a:xfrm>
              <a:off x="966476" y="4509962"/>
              <a:ext cx="1490870" cy="92333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品牌</a:t>
              </a:r>
              <a:r>
                <a:rPr lang="en-US" altLang="zh-CN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/</a:t>
              </a:r>
              <a:r>
                <a:rPr lang="zh-CN" altLang="en-US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供货商</a:t>
              </a:r>
              <a:endPara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endParaRPr 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552799" y="4371463"/>
              <a:ext cx="64008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微软雅黑"/>
                </a:rPr>
                <a:t>供应商高度分散</a:t>
              </a:r>
              <a:r>
                <a:rPr lang="zh-CN" altLang="en-US" dirty="0" smtClean="0">
                  <a:latin typeface="黑体" panose="02010609060101010101" pitchFamily="49" charset="-122"/>
                  <a:ea typeface="黑体" panose="02010609060101010101" pitchFamily="49" charset="-122"/>
                  <a:cs typeface="微软雅黑"/>
                </a:rPr>
                <a:t>：已</a:t>
              </a: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cs typeface="微软雅黑"/>
                </a:rPr>
                <a:t>经和超过</a:t>
              </a:r>
              <a:r>
                <a:rPr lang="en-US" altLang="zh-CN" dirty="0">
                  <a:latin typeface="黑体" panose="02010609060101010101" pitchFamily="49" charset="-122"/>
                  <a:ea typeface="黑体" panose="02010609060101010101" pitchFamily="49" charset="-122"/>
                  <a:cs typeface="微软雅黑"/>
                </a:rPr>
                <a:t>12,000</a:t>
              </a: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cs typeface="微软雅黑"/>
                </a:rPr>
                <a:t>个品牌供应商合作过，其中</a:t>
              </a:r>
              <a:r>
                <a:rPr lang="en-US" altLang="zh-CN" dirty="0">
                  <a:latin typeface="黑体" panose="02010609060101010101" pitchFamily="49" charset="-122"/>
                  <a:ea typeface="黑体" panose="02010609060101010101" pitchFamily="49" charset="-122"/>
                  <a:cs typeface="微软雅黑"/>
                </a:rPr>
                <a:t>76%</a:t>
              </a: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cs typeface="微软雅黑"/>
                </a:rPr>
                <a:t>是重复合作的商</a:t>
              </a:r>
              <a:r>
                <a:rPr lang="zh-CN" altLang="en-US" dirty="0" smtClean="0">
                  <a:latin typeface="黑体" panose="02010609060101010101" pitchFamily="49" charset="-122"/>
                  <a:ea typeface="黑体" panose="02010609060101010101" pitchFamily="49" charset="-122"/>
                  <a:cs typeface="微软雅黑"/>
                </a:rPr>
                <a:t>家。销</a:t>
              </a: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cs typeface="微软雅黑"/>
                </a:rPr>
                <a:t>售总额的</a:t>
              </a:r>
              <a:r>
                <a:rPr lang="en-US" altLang="zh-CN" dirty="0">
                  <a:latin typeface="黑体" panose="02010609060101010101" pitchFamily="49" charset="-122"/>
                  <a:ea typeface="黑体" panose="02010609060101010101" pitchFamily="49" charset="-122"/>
                  <a:cs typeface="微软雅黑"/>
                </a:rPr>
                <a:t>60%</a:t>
              </a: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cs typeface="微软雅黑"/>
                </a:rPr>
                <a:t>来自于年销售额小于</a:t>
              </a:r>
              <a:r>
                <a:rPr lang="en-US" altLang="zh-CN" dirty="0">
                  <a:latin typeface="黑体" panose="02010609060101010101" pitchFamily="49" charset="-122"/>
                  <a:ea typeface="黑体" panose="02010609060101010101" pitchFamily="49" charset="-122"/>
                  <a:cs typeface="微软雅黑"/>
                </a:rPr>
                <a:t>2.5</a:t>
              </a: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cs typeface="微软雅黑"/>
                </a:rPr>
                <a:t>万美金的小品牌，最大的供应商占销售比例小于</a:t>
              </a:r>
              <a:r>
                <a:rPr lang="en-US" altLang="zh-CN" dirty="0">
                  <a:latin typeface="黑体" panose="02010609060101010101" pitchFamily="49" charset="-122"/>
                  <a:ea typeface="黑体" panose="02010609060101010101" pitchFamily="49" charset="-122"/>
                  <a:cs typeface="微软雅黑"/>
                </a:rPr>
                <a:t>1.5%</a:t>
              </a: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cs typeface="微软雅黑"/>
                </a:rPr>
                <a:t>，而</a:t>
              </a:r>
              <a:r>
                <a:rPr lang="en-US" altLang="zh-CN" dirty="0">
                  <a:latin typeface="黑体" panose="02010609060101010101" pitchFamily="49" charset="-122"/>
                  <a:ea typeface="黑体" panose="02010609060101010101" pitchFamily="49" charset="-122"/>
                  <a:cs typeface="微软雅黑"/>
                </a:rPr>
                <a:t>90%</a:t>
              </a: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cs typeface="微软雅黑"/>
                </a:rPr>
                <a:t>的品牌闪购活动销售额低于</a:t>
              </a:r>
              <a:r>
                <a:rPr lang="en-US" altLang="zh-CN" dirty="0">
                  <a:latin typeface="黑体" panose="02010609060101010101" pitchFamily="49" charset="-122"/>
                  <a:ea typeface="黑体" panose="02010609060101010101" pitchFamily="49" charset="-122"/>
                  <a:cs typeface="微软雅黑"/>
                </a:rPr>
                <a:t>$50,000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14495" y="3192709"/>
            <a:ext cx="7990891" cy="923330"/>
            <a:chOff x="820147" y="4736560"/>
            <a:chExt cx="7990891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820147" y="4736560"/>
              <a:ext cx="1490870" cy="9233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en-US" altLang="zh-CN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Zulily.com</a:t>
              </a:r>
            </a:p>
            <a:p>
              <a:pPr algn="ctr"/>
              <a:endParaRPr 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410238" y="4736560"/>
              <a:ext cx="640080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cs typeface="微软雅黑"/>
                </a:rPr>
                <a:t>重要的品牌</a:t>
              </a:r>
              <a:r>
                <a:rPr lang="zh-CN" altLang="en-US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微软雅黑"/>
                </a:rPr>
                <a:t>宣传渠道</a:t>
              </a: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cs typeface="微软雅黑"/>
                </a:rPr>
                <a:t>：上万家的小品牌非常依赖</a:t>
              </a:r>
              <a:r>
                <a:rPr lang="en-US" altLang="zh-CN" dirty="0">
                  <a:latin typeface="黑体" panose="02010609060101010101" pitchFamily="49" charset="-122"/>
                  <a:ea typeface="黑体" panose="02010609060101010101" pitchFamily="49" charset="-122"/>
                  <a:cs typeface="微软雅黑"/>
                </a:rPr>
                <a:t>ZU</a:t>
              </a: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cs typeface="微软雅黑"/>
                </a:rPr>
                <a:t>三、四百万的活跃顾客</a:t>
              </a:r>
              <a:endPara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微软雅黑"/>
              </a:endParaRPr>
            </a:p>
            <a:p>
              <a:pPr algn="just"/>
              <a:r>
                <a:rPr lang="zh-CN" altLang="en-US" dirty="0" smtClean="0">
                  <a:latin typeface="黑体" panose="02010609060101010101" pitchFamily="49" charset="-122"/>
                  <a:ea typeface="黑体" panose="02010609060101010101" pitchFamily="49" charset="-122"/>
                  <a:cs typeface="微软雅黑"/>
                </a:rPr>
                <a:t>低</a:t>
              </a: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cs typeface="微软雅黑"/>
                </a:rPr>
                <a:t>成本且有利可图的</a:t>
              </a:r>
              <a:r>
                <a:rPr lang="zh-CN" altLang="en-US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微软雅黑"/>
                </a:rPr>
                <a:t>销售渠道</a:t>
              </a:r>
              <a:endParaRPr lang="en-US" altLang="zh-CN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23915" y="4283497"/>
            <a:ext cx="7990891" cy="923330"/>
            <a:chOff x="820147" y="5191762"/>
            <a:chExt cx="7990891" cy="923330"/>
          </a:xfrm>
        </p:grpSpPr>
        <p:sp>
          <p:nvSpPr>
            <p:cNvPr id="16" name="Rectangle 15"/>
            <p:cNvSpPr/>
            <p:nvPr/>
          </p:nvSpPr>
          <p:spPr>
            <a:xfrm>
              <a:off x="2410238" y="5330486"/>
              <a:ext cx="64008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/>
              <a:r>
                <a:rPr lang="zh-CN" altLang="zh-CN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微软雅黑"/>
                </a:rPr>
                <a:t>“零”库存模</a:t>
              </a:r>
              <a:r>
                <a:rPr lang="zh-CN" altLang="zh-CN" b="1" dirty="0" smtClean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微软雅黑"/>
                </a:rPr>
                <a:t>式</a:t>
              </a: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（</a:t>
              </a:r>
              <a:r>
                <a:rPr lang="zh-CN" altLang="zh-CN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与</a:t>
              </a:r>
              <a:r>
                <a:rPr lang="zh-CN" altLang="zh-CN" dirty="0">
                  <a:latin typeface="黑体" panose="02010609060101010101" pitchFamily="49" charset="-122"/>
                  <a:ea typeface="黑体" panose="02010609060101010101" pitchFamily="49" charset="-122"/>
                </a:rPr>
                <a:t>传统电商不</a:t>
              </a:r>
              <a:r>
                <a:rPr lang="zh-CN" altLang="zh-CN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同</a:t>
              </a:r>
              <a:r>
                <a:rPr lang="zh-CN" altLang="en-US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）：</a:t>
              </a:r>
              <a:r>
                <a:rPr lang="zh-CN" altLang="zh-CN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用户</a:t>
              </a: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下</a:t>
              </a:r>
              <a:r>
                <a:rPr lang="zh-CN" altLang="zh-CN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单后再</a:t>
              </a: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向品牌商购买，</a:t>
              </a:r>
              <a:r>
                <a:rPr lang="zh-CN" altLang="zh-CN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控制了销售小品牌所带来的存货风险</a:t>
              </a: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且降低成</a:t>
              </a:r>
              <a:r>
                <a:rPr lang="zh-CN" altLang="en-US" dirty="0" smtClean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本。</a:t>
              </a:r>
              <a:endPara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6">
              <a:hlinkClick r:id="rId2" action="ppaction://hlinksldjump"/>
            </p:cNvPr>
            <p:cNvSpPr txBox="1"/>
            <p:nvPr/>
          </p:nvSpPr>
          <p:spPr>
            <a:xfrm>
              <a:off x="820147" y="5191762"/>
              <a:ext cx="1490870" cy="9233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altLang="zh-CN" dirty="0" smtClean="0"/>
            </a:p>
            <a:p>
              <a:pPr algn="ctr"/>
              <a:r>
                <a:rPr lang="zh-CN" altLang="en-US" dirty="0" smtClean="0"/>
                <a:t>库存</a:t>
              </a:r>
              <a:endParaRPr lang="en-US" altLang="zh-CN" dirty="0" smtClean="0"/>
            </a:p>
            <a:p>
              <a:pPr algn="ctr"/>
              <a:endParaRPr lang="en-US" dirty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13129" y="5374285"/>
            <a:ext cx="1490870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altLang="zh-CN" dirty="0" smtClean="0"/>
          </a:p>
          <a:p>
            <a:pPr algn="ctr"/>
            <a:r>
              <a:rPr lang="zh-CN" altLang="en-US" dirty="0" smtClean="0"/>
              <a:t>顾客</a:t>
            </a:r>
            <a:endParaRPr lang="en-US" altLang="zh-CN" dirty="0" smtClean="0"/>
          </a:p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414006" y="5466843"/>
            <a:ext cx="640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/>
                <a:ea typeface="微软雅黑"/>
                <a:cs typeface="微软雅黑"/>
              </a:rPr>
              <a:t>2013</a:t>
            </a:r>
            <a:r>
              <a:rPr lang="zh-CN" altLang="zh-CN" dirty="0">
                <a:latin typeface="微软雅黑"/>
                <a:ea typeface="微软雅黑"/>
                <a:cs typeface="微软雅黑"/>
              </a:rPr>
              <a:t>年全年订单量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达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1,440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万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单，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每单销售金额相对比较稳定在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$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50-53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。</a:t>
            </a:r>
            <a:r>
              <a:rPr lang="en-US" altLang="zh-CN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80%</a:t>
            </a:r>
            <a:r>
              <a:rPr lang="zh-CN" altLang="zh-CN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的订单来自于用户重复购买</a:t>
            </a:r>
            <a:r>
              <a:rPr lang="zh-CN" altLang="en-US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。</a:t>
            </a:r>
            <a:endParaRPr lang="en-US" altLang="zh-CN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  <a:cs typeface="微软雅黑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5343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 err="1" smtClean="0"/>
              <a:t>Zulily</a:t>
            </a:r>
            <a:r>
              <a:rPr kumimoji="1" lang="en-US" altLang="zh-CN" sz="3600" dirty="0" smtClean="0"/>
              <a:t> — </a:t>
            </a:r>
            <a:r>
              <a:rPr kumimoji="1" lang="zh-CN" altLang="en-US" sz="3600" dirty="0" smtClean="0"/>
              <a:t>运营数据</a:t>
            </a:r>
            <a:endParaRPr kumimoji="1" lang="zh-CN" altLang="en-US" sz="3600" dirty="0"/>
          </a:p>
        </p:txBody>
      </p:sp>
      <p:sp>
        <p:nvSpPr>
          <p:cNvPr id="12" name="文本框 4"/>
          <p:cNvSpPr txBox="1"/>
          <p:nvPr/>
        </p:nvSpPr>
        <p:spPr>
          <a:xfrm>
            <a:off x="5090159" y="1561847"/>
            <a:ext cx="35057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2013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年活跃用户数达到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317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万，同比增长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101%</a:t>
            </a:r>
            <a:r>
              <a:rPr lang="zh-CN" altLang="zh-CN" dirty="0" smtClean="0">
                <a:latin typeface="微软雅黑"/>
                <a:ea typeface="微软雅黑"/>
                <a:cs typeface="微软雅黑"/>
              </a:rPr>
              <a:t>。</a:t>
            </a:r>
            <a:r>
              <a:rPr lang="zh-CN" altLang="zh-CN" dirty="0">
                <a:latin typeface="微软雅黑"/>
                <a:ea typeface="微软雅黑"/>
                <a:cs typeface="微软雅黑"/>
              </a:rPr>
              <a:t>自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2010</a:t>
            </a:r>
            <a:r>
              <a:rPr lang="zh-CN" altLang="zh-CN" dirty="0">
                <a:latin typeface="微软雅黑"/>
                <a:ea typeface="微软雅黑"/>
                <a:cs typeface="微软雅黑"/>
              </a:rPr>
              <a:t>年成</a:t>
            </a:r>
            <a:r>
              <a:rPr lang="zh-CN" altLang="zh-CN" dirty="0" smtClean="0">
                <a:latin typeface="微软雅黑"/>
                <a:ea typeface="微软雅黑"/>
                <a:cs typeface="微软雅黑"/>
              </a:rPr>
              <a:t>立年</a:t>
            </a:r>
            <a:r>
              <a:rPr lang="zh-CN" altLang="zh-CN" dirty="0">
                <a:latin typeface="微软雅黑"/>
                <a:ea typeface="微软雅黑"/>
                <a:cs typeface="微软雅黑"/>
              </a:rPr>
              <a:t>均复合增长率为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172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%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； </a:t>
            </a:r>
            <a:r>
              <a:rPr lang="en-US" altLang="zh-CN" b="1" dirty="0">
                <a:solidFill>
                  <a:srgbClr val="FF6600"/>
                </a:solidFill>
                <a:latin typeface="微软雅黑"/>
                <a:ea typeface="微软雅黑"/>
                <a:cs typeface="微软雅黑"/>
              </a:rPr>
              <a:t>PlayMeigu</a:t>
            </a:r>
            <a:r>
              <a:rPr lang="zh-CN" altLang="zh-CN" dirty="0">
                <a:latin typeface="微软雅黑"/>
                <a:ea typeface="微软雅黑"/>
                <a:cs typeface="微软雅黑"/>
              </a:rPr>
              <a:t>注</a:t>
            </a:r>
            <a:r>
              <a:rPr lang="zh-CN" altLang="zh-CN" dirty="0" smtClean="0">
                <a:latin typeface="微软雅黑"/>
                <a:ea typeface="微软雅黑"/>
                <a:cs typeface="微软雅黑"/>
              </a:rPr>
              <a:t>，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唯品会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全年</a:t>
            </a:r>
            <a:r>
              <a:rPr lang="zh-CN" altLang="zh-CN" dirty="0">
                <a:latin typeface="微软雅黑"/>
                <a:ea typeface="微软雅黑"/>
                <a:cs typeface="微软雅黑"/>
              </a:rPr>
              <a:t>活跃用户数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在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2013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年达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940</a:t>
            </a:r>
            <a:r>
              <a:rPr lang="zh-CN" altLang="zh-CN" dirty="0">
                <a:latin typeface="微软雅黑"/>
                <a:ea typeface="微软雅黑"/>
                <a:cs typeface="微软雅黑"/>
              </a:rPr>
              <a:t>万，同比增长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130%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。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8159" y="6489415"/>
            <a:ext cx="3548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i="1" dirty="0"/>
              <a:t>数</a:t>
            </a:r>
            <a:r>
              <a:rPr lang="zh-CN" altLang="en-US" sz="1200" i="1" dirty="0" smtClean="0"/>
              <a:t>据来源</a:t>
            </a:r>
            <a:r>
              <a:rPr lang="en-US" altLang="zh-CN" sz="1200" i="1" dirty="0" smtClean="0"/>
              <a:t>: </a:t>
            </a:r>
            <a:r>
              <a:rPr lang="zh-CN" altLang="en-US" sz="1200" i="1" dirty="0" smtClean="0"/>
              <a:t>公司</a:t>
            </a:r>
            <a:r>
              <a:rPr lang="en-US" altLang="zh-CN" sz="1200" i="1" dirty="0" smtClean="0"/>
              <a:t>, PlayMeigu</a:t>
            </a:r>
            <a:endParaRPr lang="zh-CN" altLang="en-US" sz="1200" i="1" dirty="0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2906579186"/>
              </p:ext>
            </p:extLst>
          </p:nvPr>
        </p:nvGraphicFramePr>
        <p:xfrm>
          <a:off x="288098" y="1544934"/>
          <a:ext cx="4572000" cy="2057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780421638"/>
              </p:ext>
            </p:extLst>
          </p:nvPr>
        </p:nvGraphicFramePr>
        <p:xfrm>
          <a:off x="288098" y="4114800"/>
          <a:ext cx="4572000" cy="2057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Rectangle 10"/>
          <p:cNvSpPr/>
          <p:nvPr/>
        </p:nvSpPr>
        <p:spPr>
          <a:xfrm>
            <a:off x="5090159" y="3973455"/>
            <a:ext cx="350574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/>
                <a:ea typeface="微软雅黑"/>
                <a:cs typeface="微软雅黑"/>
              </a:rPr>
              <a:t>2013</a:t>
            </a:r>
            <a:r>
              <a:rPr lang="zh-CN" altLang="zh-CN" dirty="0">
                <a:latin typeface="微软雅黑"/>
                <a:ea typeface="微软雅黑"/>
                <a:cs typeface="微软雅黑"/>
              </a:rPr>
              <a:t>年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ARPU</a:t>
            </a:r>
            <a:r>
              <a:rPr lang="zh-CN" altLang="zh-CN" dirty="0">
                <a:latin typeface="微软雅黑"/>
                <a:ea typeface="微软雅黑"/>
                <a:cs typeface="微软雅黑"/>
              </a:rPr>
              <a:t>同比增长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5%</a:t>
            </a:r>
            <a:r>
              <a:rPr lang="zh-CN" altLang="zh-CN" dirty="0">
                <a:latin typeface="微软雅黑"/>
                <a:ea typeface="微软雅黑"/>
                <a:cs typeface="微软雅黑"/>
              </a:rPr>
              <a:t>至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$219</a:t>
            </a:r>
            <a:r>
              <a:rPr lang="zh-CN" altLang="zh-CN" dirty="0">
                <a:latin typeface="微软雅黑"/>
                <a:ea typeface="微软雅黑"/>
                <a:cs typeface="微软雅黑"/>
              </a:rPr>
              <a:t>，而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2010-2013</a:t>
            </a:r>
            <a:r>
              <a:rPr lang="zh-CN" altLang="zh-CN" dirty="0">
                <a:latin typeface="微软雅黑"/>
                <a:ea typeface="微软雅黑"/>
                <a:cs typeface="微软雅黑"/>
              </a:rPr>
              <a:t>年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ARPU</a:t>
            </a:r>
            <a:r>
              <a:rPr lang="zh-CN" altLang="zh-CN" dirty="0">
                <a:latin typeface="微软雅黑"/>
                <a:ea typeface="微软雅黑"/>
                <a:cs typeface="微软雅黑"/>
              </a:rPr>
              <a:t>年均复合增长率为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23%</a:t>
            </a:r>
            <a:r>
              <a:rPr lang="zh-CN" altLang="zh-CN" dirty="0">
                <a:latin typeface="微软雅黑"/>
                <a:ea typeface="微软雅黑"/>
                <a:cs typeface="微软雅黑"/>
              </a:rPr>
              <a:t>，显示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ZU</a:t>
            </a:r>
            <a:r>
              <a:rPr lang="zh-CN" altLang="zh-CN" dirty="0">
                <a:latin typeface="微软雅黑"/>
                <a:ea typeface="微软雅黑"/>
                <a:cs typeface="微软雅黑"/>
              </a:rPr>
              <a:t>的用户忠诚度提升、平均消费节节升高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。</a:t>
            </a:r>
            <a:r>
              <a:rPr lang="en-US" altLang="zh-CN" b="1" dirty="0" err="1">
                <a:solidFill>
                  <a:srgbClr val="FF6600"/>
                </a:solidFill>
                <a:latin typeface="微软雅黑"/>
                <a:ea typeface="微软雅黑"/>
                <a:cs typeface="微软雅黑"/>
              </a:rPr>
              <a:t>PlayMeigu</a:t>
            </a:r>
            <a:r>
              <a:rPr lang="zh-CN" altLang="zh-CN" dirty="0">
                <a:latin typeface="微软雅黑"/>
                <a:ea typeface="微软雅黑"/>
                <a:cs typeface="微软雅黑"/>
              </a:rPr>
              <a:t>注</a:t>
            </a:r>
            <a:r>
              <a:rPr lang="zh-CN" altLang="zh-CN" dirty="0" smtClean="0">
                <a:latin typeface="微软雅黑"/>
                <a:ea typeface="微软雅黑"/>
                <a:cs typeface="微软雅黑"/>
              </a:rPr>
              <a:t>，唯</a:t>
            </a:r>
            <a:r>
              <a:rPr lang="zh-CN" altLang="zh-CN" dirty="0">
                <a:latin typeface="微软雅黑"/>
                <a:ea typeface="微软雅黑"/>
                <a:cs typeface="微软雅黑"/>
              </a:rPr>
              <a:t>品会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ARPU</a:t>
            </a:r>
            <a:r>
              <a:rPr lang="zh-CN" altLang="zh-CN" dirty="0">
                <a:latin typeface="微软雅黑"/>
                <a:ea typeface="微软雅黑"/>
                <a:cs typeface="微软雅黑"/>
              </a:rPr>
              <a:t>增幅更高一些，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2013</a:t>
            </a:r>
            <a:r>
              <a:rPr lang="zh-CN" altLang="zh-CN" dirty="0">
                <a:latin typeface="微软雅黑"/>
                <a:ea typeface="微软雅黑"/>
                <a:cs typeface="微软雅黑"/>
              </a:rPr>
              <a:t>全年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ARPU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增长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16%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至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$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195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。</a:t>
            </a:r>
            <a:endParaRPr lang="zh-CN" altLang="zh-CN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8159" y="3774011"/>
            <a:ext cx="5701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图：</a:t>
            </a:r>
            <a:r>
              <a:rPr lang="en-US" altLang="zh-CN" dirty="0" smtClean="0"/>
              <a:t>ARPU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18159" y="1192515"/>
            <a:ext cx="5701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图：活跃用户数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4342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收入高速增长，利润率改善空间大</a:t>
            </a:r>
            <a:r>
              <a:rPr 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/>
            </a:r>
            <a:br>
              <a:rPr 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</a:br>
            <a:endParaRPr kumimoji="1" lang="zh-CN" altLang="en-US" sz="3600" dirty="0"/>
          </a:p>
        </p:txBody>
      </p:sp>
      <p:sp>
        <p:nvSpPr>
          <p:cNvPr id="5" name="文本框 4"/>
          <p:cNvSpPr txBox="1"/>
          <p:nvPr/>
        </p:nvSpPr>
        <p:spPr>
          <a:xfrm>
            <a:off x="1066739" y="1209766"/>
            <a:ext cx="29909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500" b="1" dirty="0" err="1" smtClean="0">
                <a:latin typeface="微软雅黑"/>
                <a:ea typeface="微软雅黑"/>
                <a:cs typeface="微软雅黑"/>
              </a:rPr>
              <a:t>ZU</a:t>
            </a:r>
            <a:r>
              <a:rPr kumimoji="1" lang="en-US" altLang="en-US" sz="1500" b="1" dirty="0" err="1" smtClean="0">
                <a:latin typeface="微软雅黑"/>
                <a:ea typeface="微软雅黑"/>
                <a:cs typeface="微软雅黑"/>
              </a:rPr>
              <a:t>收入</a:t>
            </a:r>
            <a:r>
              <a:rPr kumimoji="1" lang="zh-CN" altLang="en-US" sz="1500" b="1" dirty="0" smtClean="0">
                <a:latin typeface="微软雅黑"/>
                <a:ea typeface="微软雅黑"/>
                <a:cs typeface="微软雅黑"/>
              </a:rPr>
              <a:t>和</a:t>
            </a:r>
            <a:r>
              <a:rPr kumimoji="1" lang="en-US" altLang="en-US" sz="1500" b="1" dirty="0" smtClean="0">
                <a:latin typeface="微软雅黑"/>
                <a:ea typeface="微软雅黑"/>
                <a:cs typeface="微软雅黑"/>
              </a:rPr>
              <a:t>增</a:t>
            </a:r>
            <a:r>
              <a:rPr kumimoji="1" lang="zh-CN" altLang="en-US" sz="1500" b="1" dirty="0" smtClean="0">
                <a:latin typeface="微软雅黑"/>
                <a:ea typeface="微软雅黑"/>
                <a:cs typeface="微软雅黑"/>
              </a:rPr>
              <a:t>速</a:t>
            </a:r>
            <a:endParaRPr kumimoji="1" lang="zh-CN" altLang="en-US" sz="1500" b="1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66738" y="4093164"/>
            <a:ext cx="29909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500" b="1" dirty="0">
                <a:latin typeface="微软雅黑"/>
                <a:ea typeface="微软雅黑"/>
                <a:cs typeface="微软雅黑"/>
              </a:rPr>
              <a:t>ZU</a:t>
            </a:r>
            <a:r>
              <a:rPr kumimoji="1" lang="zh-CN" altLang="en-US" sz="1500" b="1" dirty="0" smtClean="0">
                <a:latin typeface="微软雅黑"/>
                <a:ea typeface="微软雅黑"/>
                <a:cs typeface="微软雅黑"/>
              </a:rPr>
              <a:t>利润率</a:t>
            </a:r>
            <a:endParaRPr kumimoji="1" lang="zh-CN" altLang="en-US" sz="1500" b="1" dirty="0">
              <a:latin typeface="微软雅黑"/>
              <a:ea typeface="微软雅黑"/>
              <a:cs typeface="微软雅黑"/>
            </a:endParaRP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874923071"/>
              </p:ext>
            </p:extLst>
          </p:nvPr>
        </p:nvGraphicFramePr>
        <p:xfrm>
          <a:off x="228600" y="1595336"/>
          <a:ext cx="4572000" cy="22669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1296435193"/>
              </p:ext>
            </p:extLst>
          </p:nvPr>
        </p:nvGraphicFramePr>
        <p:xfrm>
          <a:off x="369352" y="4401335"/>
          <a:ext cx="4572000" cy="22587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ctangle 5"/>
          <p:cNvSpPr/>
          <p:nvPr/>
        </p:nvSpPr>
        <p:spPr>
          <a:xfrm>
            <a:off x="4800600" y="4403210"/>
            <a:ext cx="408398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26-27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%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的毛利率处于行业较高水平，且高于唯品会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24%-25%</a:t>
            </a:r>
            <a:r>
              <a:rPr lang="zh-CN" altLang="zh-CN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水平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，受益于公司在产业链中的重要地位。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  <a:cs typeface="微软雅黑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Q4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市场营销费用率为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6.6%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，高于唯品会的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4.4%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微软雅黑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2013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年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Non-GAAP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净利率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3.0%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，比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VIPS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净利率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3.8%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略低</a:t>
            </a:r>
            <a:r>
              <a:rPr lang="zh-CN" altLang="zh-CN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。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主要是因为规模较小，而费用率更高。</a:t>
            </a:r>
            <a:endParaRPr lang="zh-CN" altLang="zh-CN" dirty="0">
              <a:effectLst/>
              <a:latin typeface="黑体" panose="02010609060101010101" pitchFamily="49" charset="-122"/>
              <a:ea typeface="黑体" panose="02010609060101010101" pitchFamily="49" charset="-122"/>
              <a:cs typeface="微软雅黑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00600" y="1950175"/>
            <a:ext cx="40839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2013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年全年净销售额$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6.96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亿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，同比增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长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110%</a:t>
            </a:r>
          </a:p>
        </p:txBody>
      </p:sp>
    </p:spTree>
    <p:extLst>
      <p:ext uri="{BB962C8B-B14F-4D97-AF65-F5344CB8AC3E}">
        <p14:creationId xmlns="" xmlns:p14="http://schemas.microsoft.com/office/powerpoint/2010/main" val="417336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Zulily</a:t>
            </a:r>
            <a:r>
              <a:rPr lang="en-US" altLang="zh-CN" dirty="0" smtClean="0"/>
              <a:t> Vs </a:t>
            </a:r>
            <a:r>
              <a:rPr lang="zh-CN" altLang="en-US" dirty="0" smtClean="0"/>
              <a:t>唯品会</a:t>
            </a:r>
            <a:endParaRPr lang="zh-CN" alt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316" y="1325563"/>
            <a:ext cx="6065367" cy="435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※</a:t>
            </a:r>
            <a:r>
              <a:rPr lang="zh-CN" altLang="en-US" dirty="0" smtClean="0"/>
              <a:t>几种尾货处理方式的比较</a:t>
            </a:r>
            <a:endParaRPr lang="zh-CN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78801" y="2033516"/>
            <a:ext cx="7278038" cy="2936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556475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中国闪购市场发展历程</a:t>
            </a:r>
            <a:endParaRPr lang="zh-CN" altLang="en-US" dirty="0"/>
          </a:p>
        </p:txBody>
      </p:sp>
      <p:grpSp>
        <p:nvGrpSpPr>
          <p:cNvPr id="4" name="Group 27"/>
          <p:cNvGrpSpPr/>
          <p:nvPr/>
        </p:nvGrpSpPr>
        <p:grpSpPr>
          <a:xfrm>
            <a:off x="840224" y="1235947"/>
            <a:ext cx="701874" cy="5586803"/>
            <a:chOff x="840224" y="1235947"/>
            <a:chExt cx="701874" cy="5586803"/>
          </a:xfrm>
        </p:grpSpPr>
        <p:sp>
          <p:nvSpPr>
            <p:cNvPr id="5" name="Down Arrow 8"/>
            <p:cNvSpPr/>
            <p:nvPr/>
          </p:nvSpPr>
          <p:spPr>
            <a:xfrm>
              <a:off x="954752" y="1235947"/>
              <a:ext cx="45719" cy="5586803"/>
            </a:xfrm>
            <a:prstGeom prst="downArrow">
              <a:avLst>
                <a:gd name="adj1" fmla="val 50000"/>
                <a:gd name="adj2" fmla="val 226372"/>
              </a:avLst>
            </a:prstGeom>
            <a:solidFill>
              <a:srgbClr val="656565"/>
            </a:solidFill>
            <a:ln>
              <a:solidFill>
                <a:srgbClr val="6565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9"/>
            <p:cNvSpPr/>
            <p:nvPr/>
          </p:nvSpPr>
          <p:spPr>
            <a:xfrm>
              <a:off x="840224" y="1843502"/>
              <a:ext cx="274320" cy="274320"/>
            </a:xfrm>
            <a:prstGeom prst="ellipse">
              <a:avLst/>
            </a:prstGeom>
            <a:solidFill>
              <a:srgbClr val="FF6100"/>
            </a:solidFill>
            <a:ln>
              <a:solidFill>
                <a:srgbClr val="FF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11"/>
            <p:cNvSpPr/>
            <p:nvPr/>
          </p:nvSpPr>
          <p:spPr>
            <a:xfrm>
              <a:off x="855602" y="3772396"/>
              <a:ext cx="274320" cy="274320"/>
            </a:xfrm>
            <a:prstGeom prst="ellipse">
              <a:avLst/>
            </a:prstGeom>
            <a:solidFill>
              <a:srgbClr val="FF6100"/>
            </a:solidFill>
            <a:ln>
              <a:solidFill>
                <a:srgbClr val="FF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13"/>
            <p:cNvSpPr/>
            <p:nvPr/>
          </p:nvSpPr>
          <p:spPr>
            <a:xfrm>
              <a:off x="840224" y="5622502"/>
              <a:ext cx="274320" cy="274320"/>
            </a:xfrm>
            <a:prstGeom prst="ellipse">
              <a:avLst/>
            </a:prstGeom>
            <a:solidFill>
              <a:srgbClr val="FF6100"/>
            </a:solidFill>
            <a:ln>
              <a:solidFill>
                <a:srgbClr val="FF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5"/>
            <p:cNvCxnSpPr>
              <a:stCxn id="6" idx="6"/>
            </p:cNvCxnSpPr>
            <p:nvPr/>
          </p:nvCxnSpPr>
          <p:spPr>
            <a:xfrm>
              <a:off x="1114544" y="1980662"/>
              <a:ext cx="380484" cy="0"/>
            </a:xfrm>
            <a:prstGeom prst="line">
              <a:avLst/>
            </a:prstGeom>
            <a:ln w="19050">
              <a:solidFill>
                <a:srgbClr val="65656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7"/>
            <p:cNvCxnSpPr/>
            <p:nvPr/>
          </p:nvCxnSpPr>
          <p:spPr>
            <a:xfrm>
              <a:off x="1129922" y="3932158"/>
              <a:ext cx="380484" cy="0"/>
            </a:xfrm>
            <a:prstGeom prst="line">
              <a:avLst/>
            </a:prstGeom>
            <a:ln w="19050">
              <a:solidFill>
                <a:srgbClr val="65656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9"/>
            <p:cNvCxnSpPr/>
            <p:nvPr/>
          </p:nvCxnSpPr>
          <p:spPr>
            <a:xfrm>
              <a:off x="1161614" y="5800606"/>
              <a:ext cx="380484" cy="0"/>
            </a:xfrm>
            <a:prstGeom prst="line">
              <a:avLst/>
            </a:prstGeom>
            <a:ln w="19050">
              <a:solidFill>
                <a:srgbClr val="65656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"/>
          <p:cNvSpPr/>
          <p:nvPr/>
        </p:nvSpPr>
        <p:spPr>
          <a:xfrm>
            <a:off x="1522324" y="1664144"/>
            <a:ext cx="685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dirty="0" smtClean="0"/>
              <a:t>2008</a:t>
            </a:r>
            <a:r>
              <a:rPr lang="zh-CN" altLang="en-US" dirty="0" smtClean="0"/>
              <a:t>年，限时抢购模式在中国出现，唯品会、俏物悄语和聚尚网等是中国首批闪购网站。</a:t>
            </a:r>
            <a:endParaRPr lang="en-US" altLang="zh-CN" dirty="0"/>
          </a:p>
        </p:txBody>
      </p:sp>
      <p:sp>
        <p:nvSpPr>
          <p:cNvPr id="17" name="Rectangle 7"/>
          <p:cNvSpPr/>
          <p:nvPr/>
        </p:nvSpPr>
        <p:spPr>
          <a:xfrm>
            <a:off x="1536140" y="5489980"/>
            <a:ext cx="68441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dirty="0" smtClean="0"/>
              <a:t>2013</a:t>
            </a:r>
            <a:r>
              <a:rPr lang="zh-CN" altLang="en-US" dirty="0" smtClean="0"/>
              <a:t>年以来，当当网、天猫、聚美等电商纷纷效仿推出闪购，而一些早期闪购网站因运营能力等原因在市场上销声匿迹。</a:t>
            </a:r>
            <a:endParaRPr lang="en-US" altLang="zh-CN" dirty="0"/>
          </a:p>
        </p:txBody>
      </p:sp>
      <p:sp>
        <p:nvSpPr>
          <p:cNvPr id="30" name="Rectangle 1"/>
          <p:cNvSpPr/>
          <p:nvPr/>
        </p:nvSpPr>
        <p:spPr>
          <a:xfrm>
            <a:off x="1542098" y="3620392"/>
            <a:ext cx="685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dirty="0" smtClean="0"/>
              <a:t>2012</a:t>
            </a:r>
            <a:r>
              <a:rPr lang="zh-CN" altLang="en-US" dirty="0" smtClean="0"/>
              <a:t>年唯品会上市成功，增长连年翻番。其他闪购网站却不温不火。</a:t>
            </a:r>
            <a:endParaRPr lang="en-US" altLang="zh-CN" dirty="0"/>
          </a:p>
        </p:txBody>
      </p:sp>
      <p:pic>
        <p:nvPicPr>
          <p:cNvPr id="14" name="Picture 2" descr="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36976" y="1980662"/>
            <a:ext cx="1257300" cy="752476"/>
          </a:xfrm>
          <a:prstGeom prst="rect">
            <a:avLst/>
          </a:prstGeom>
          <a:noFill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50545" y="4046716"/>
            <a:ext cx="1815152" cy="1118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80503" y="2733138"/>
            <a:ext cx="981075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2" descr="LOGO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46426" y="4803347"/>
            <a:ext cx="1847850" cy="723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77738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中国重要闪购网站分类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648094556"/>
              </p:ext>
            </p:extLst>
          </p:nvPr>
        </p:nvGraphicFramePr>
        <p:xfrm>
          <a:off x="1905000" y="2122558"/>
          <a:ext cx="5524500" cy="3420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1500"/>
                <a:gridCol w="1841500"/>
                <a:gridCol w="1841500"/>
              </a:tblGrid>
              <a:tr h="48871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时尚衣物类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旅游类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3C</a:t>
                      </a:r>
                      <a:endParaRPr lang="zh-CN" altLang="en-US" dirty="0"/>
                    </a:p>
                  </a:txBody>
                  <a:tcPr/>
                </a:tc>
              </a:tr>
              <a:tr h="48871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唯品会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途牛旅行网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小米</a:t>
                      </a:r>
                      <a:endParaRPr lang="zh-CN" altLang="en-US" dirty="0"/>
                    </a:p>
                  </a:txBody>
                  <a:tcPr/>
                </a:tc>
              </a:tr>
              <a:tr h="48871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聚尚网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48871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佳品网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48871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当当尾品汇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488713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聚美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48871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俏物悄语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49455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VIPS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046053058"/>
              </p:ext>
            </p:extLst>
          </p:nvPr>
        </p:nvGraphicFramePr>
        <p:xfrm>
          <a:off x="4025346" y="1119209"/>
          <a:ext cx="4929809" cy="3977640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1113183"/>
                <a:gridCol w="3816626"/>
              </a:tblGrid>
              <a:tr h="370840"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创办时间</a:t>
                      </a:r>
                      <a:endParaRPr lang="en-US" altLang="zh-CN" sz="1800" dirty="0" smtClean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2011</a:t>
                      </a:r>
                      <a:r>
                        <a:rPr lang="zh-CN" altLang="en-US" sz="1800" dirty="0" smtClean="0"/>
                        <a:t>年</a:t>
                      </a:r>
                      <a:r>
                        <a:rPr lang="en-US" altLang="zh-CN" sz="1800" dirty="0" smtClean="0"/>
                        <a:t>4</a:t>
                      </a:r>
                      <a:r>
                        <a:rPr lang="zh-CN" altLang="en-US" sz="1800" dirty="0" smtClean="0"/>
                        <a:t>月</a:t>
                      </a:r>
                      <a:endParaRPr lang="en-US" altLang="zh-CN" sz="1800" dirty="0" smtClean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产品定位</a:t>
                      </a:r>
                      <a:endParaRPr lang="en-US" sz="18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二三线服装品牌、奢侈品</a:t>
                      </a:r>
                      <a:endParaRPr lang="en-US" altLang="zh-CN" sz="1800" dirty="0" smtClean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垂直频道</a:t>
                      </a:r>
                      <a:endParaRPr lang="en-US" sz="18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服饰，美妆，亲子，居家</a:t>
                      </a:r>
                      <a:endParaRPr lang="en-US" altLang="zh-CN" sz="1800" dirty="0" smtClean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闪购模式</a:t>
                      </a:r>
                      <a:endParaRPr lang="en-US" sz="18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买手模式</a:t>
                      </a:r>
                      <a:endParaRPr lang="en-US" altLang="zh-CN" sz="1800" dirty="0" smtClean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存货情况</a:t>
                      </a:r>
                      <a:endParaRPr lang="en-US" sz="18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代销模式为主，存货可退给供应商</a:t>
                      </a:r>
                      <a:endParaRPr lang="en-US" sz="18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商业转型</a:t>
                      </a:r>
                      <a:endParaRPr lang="en-US" sz="18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从奢侈品扩张到二三线品牌</a:t>
                      </a:r>
                      <a:endParaRPr lang="en-US" sz="18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运营数据</a:t>
                      </a:r>
                      <a:endParaRPr lang="en-US" altLang="zh-CN" sz="1800" dirty="0" smtClean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2013</a:t>
                      </a:r>
                      <a:r>
                        <a:rPr lang="zh-CN" altLang="en-US" sz="1800" dirty="0" smtClean="0"/>
                        <a:t>年交易额</a:t>
                      </a:r>
                      <a:r>
                        <a:rPr lang="en-US" altLang="zh-CN" sz="1800" dirty="0" smtClean="0"/>
                        <a:t>$1.8bln</a:t>
                      </a:r>
                      <a:r>
                        <a:rPr lang="zh-CN" altLang="en-US" sz="1800" dirty="0" smtClean="0"/>
                        <a:t>，订单数</a:t>
                      </a:r>
                      <a:r>
                        <a:rPr lang="en-US" altLang="zh-CN" sz="1800" dirty="0" smtClean="0"/>
                        <a:t>4920</a:t>
                      </a:r>
                      <a:r>
                        <a:rPr lang="zh-CN" altLang="en-US" sz="1800" dirty="0" smtClean="0"/>
                        <a:t>万，客单价</a:t>
                      </a:r>
                      <a:r>
                        <a:rPr lang="en-US" altLang="zh-CN" sz="1800" dirty="0" smtClean="0"/>
                        <a:t>$37</a:t>
                      </a:r>
                      <a:r>
                        <a:rPr lang="zh-CN" altLang="en-US" sz="1800" dirty="0" smtClean="0"/>
                        <a:t>。售罄率约</a:t>
                      </a:r>
                      <a:r>
                        <a:rPr lang="en-US" altLang="zh-CN" sz="1800" dirty="0" smtClean="0"/>
                        <a:t>80%</a:t>
                      </a:r>
                      <a:r>
                        <a:rPr lang="zh-CN" altLang="en-US" sz="1800" dirty="0" smtClean="0"/>
                        <a:t>。</a:t>
                      </a:r>
                      <a:endParaRPr lang="en-US" altLang="zh-CN" sz="1800" dirty="0" smtClean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财务数据</a:t>
                      </a:r>
                      <a:endParaRPr lang="en-US" altLang="zh-CN" sz="1800" dirty="0" smtClean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2013</a:t>
                      </a:r>
                      <a:r>
                        <a:rPr lang="zh-CN" altLang="en-US" sz="1800" dirty="0" smtClean="0"/>
                        <a:t>年收入</a:t>
                      </a:r>
                      <a:r>
                        <a:rPr lang="en-US" altLang="zh-CN" sz="1800" dirty="0" smtClean="0"/>
                        <a:t>$1.7bln</a:t>
                      </a:r>
                      <a:r>
                        <a:rPr lang="zh-CN" altLang="en-US" sz="1800" dirty="0" smtClean="0"/>
                        <a:t>，</a:t>
                      </a:r>
                      <a:r>
                        <a:rPr lang="en-US" altLang="zh-CN" sz="1800" dirty="0" smtClean="0"/>
                        <a:t>EBITM4%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移动端</a:t>
                      </a:r>
                      <a:endParaRPr lang="en-US" sz="18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贡献</a:t>
                      </a:r>
                      <a:r>
                        <a:rPr lang="en-US" altLang="zh-CN" sz="1800" dirty="0" smtClean="0"/>
                        <a:t>15%</a:t>
                      </a:r>
                      <a:r>
                        <a:rPr lang="zh-CN" altLang="en-US" sz="1800" dirty="0" smtClean="0"/>
                        <a:t>的</a:t>
                      </a:r>
                      <a:r>
                        <a:rPr lang="en-US" altLang="zh-CN" sz="1800" dirty="0" smtClean="0"/>
                        <a:t>GMV</a:t>
                      </a:r>
                      <a:endParaRPr lang="en-US" sz="18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估值</a:t>
                      </a:r>
                      <a:endParaRPr lang="en-US" altLang="zh-CN" sz="1800" dirty="0" smtClean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smtClean="0"/>
                        <a:t>$</a:t>
                      </a:r>
                      <a:r>
                        <a:rPr lang="en-US" sz="1800" dirty="0" smtClean="0"/>
                        <a:t>11.9bln (July 23)</a:t>
                      </a:r>
                      <a:endParaRPr lang="en-US" sz="18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6146" name="Picture 2" descr="D:\闪购\唯品会（原Vipshop.com）特卖会：一家专门做特卖的网站_确保正品_确保低价_货到付款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628775"/>
            <a:ext cx="4025345" cy="34680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 descr="LOGO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86700" y="6105524"/>
            <a:ext cx="1257300" cy="7524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46600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当当尾品汇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51363570"/>
              </p:ext>
            </p:extLst>
          </p:nvPr>
        </p:nvGraphicFramePr>
        <p:xfrm>
          <a:off x="4025346" y="1119209"/>
          <a:ext cx="4929809" cy="3876040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1113183"/>
                <a:gridCol w="3816626"/>
              </a:tblGrid>
              <a:tr h="370840"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上线时间</a:t>
                      </a:r>
                      <a:endParaRPr lang="en-US" altLang="zh-CN" sz="1800" dirty="0" smtClean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2013</a:t>
                      </a:r>
                      <a:r>
                        <a:rPr lang="zh-CN" altLang="en-US" sz="1800" dirty="0" smtClean="0"/>
                        <a:t>年</a:t>
                      </a:r>
                      <a:r>
                        <a:rPr lang="en-US" altLang="zh-CN" sz="1800" dirty="0" smtClean="0"/>
                        <a:t>5</a:t>
                      </a:r>
                      <a:r>
                        <a:rPr lang="zh-CN" altLang="en-US" sz="1800" dirty="0" smtClean="0"/>
                        <a:t>月</a:t>
                      </a:r>
                      <a:endParaRPr lang="en-US" altLang="zh-CN" sz="1800" dirty="0" smtClean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产品定位</a:t>
                      </a:r>
                      <a:endParaRPr lang="en-US" sz="18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服装品牌商清理库存尾货，中高端精品尾货</a:t>
                      </a:r>
                      <a:endParaRPr lang="en-US" altLang="zh-CN" sz="1800" dirty="0" smtClean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垂直频道</a:t>
                      </a:r>
                      <a:endParaRPr lang="en-US" sz="18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尾品汇，新品汇（新品闪购）</a:t>
                      </a:r>
                      <a:endParaRPr lang="en-US" altLang="zh-CN" sz="1800" dirty="0" smtClean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闪购模式</a:t>
                      </a:r>
                      <a:endParaRPr lang="en-US" sz="18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平台模式</a:t>
                      </a:r>
                      <a:endParaRPr lang="en-US" altLang="zh-CN" sz="1800" dirty="0" smtClean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存货情况</a:t>
                      </a:r>
                      <a:endParaRPr lang="en-US" sz="18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招商模式，库存在商家。</a:t>
                      </a:r>
                      <a:endParaRPr lang="en-US" sz="18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商业转型</a:t>
                      </a:r>
                      <a:endParaRPr lang="en-US" sz="18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从图书向服装品类扩张</a:t>
                      </a:r>
                      <a:endParaRPr lang="en-US" sz="18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运营数据</a:t>
                      </a:r>
                      <a:endParaRPr lang="en-US" altLang="zh-CN" sz="1800" dirty="0" smtClean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smtClean="0"/>
                        <a:t>2013</a:t>
                      </a:r>
                      <a:r>
                        <a:rPr lang="zh-CN" altLang="en-US" sz="1800" dirty="0" smtClean="0"/>
                        <a:t>年</a:t>
                      </a:r>
                      <a:r>
                        <a:rPr lang="en-US" altLang="zh-CN" sz="1800" dirty="0" smtClean="0"/>
                        <a:t>GMV$1.6bln</a:t>
                      </a:r>
                      <a:r>
                        <a:rPr lang="zh-CN" altLang="en-US" sz="1800" dirty="0" smtClean="0"/>
                        <a:t>，订单数</a:t>
                      </a:r>
                      <a:r>
                        <a:rPr lang="en-US" altLang="zh-CN" sz="1800" dirty="0" smtClean="0"/>
                        <a:t>6360</a:t>
                      </a:r>
                      <a:r>
                        <a:rPr lang="zh-CN" altLang="en-US" sz="1800" dirty="0" smtClean="0"/>
                        <a:t>万，客单价</a:t>
                      </a:r>
                      <a:r>
                        <a:rPr lang="en-US" altLang="zh-CN" sz="1800" dirty="0" smtClean="0"/>
                        <a:t>$25</a:t>
                      </a:r>
                      <a:r>
                        <a:rPr lang="zh-CN" altLang="en-US" sz="1800" dirty="0" smtClean="0"/>
                        <a:t>。</a:t>
                      </a:r>
                      <a:endParaRPr lang="en-US" sz="18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财务数据</a:t>
                      </a:r>
                      <a:endParaRPr lang="en-US" altLang="zh-CN" sz="1800" dirty="0" smtClean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smtClean="0"/>
                        <a:t>2013</a:t>
                      </a:r>
                      <a:r>
                        <a:rPr lang="zh-CN" altLang="en-US" sz="1800" dirty="0" smtClean="0"/>
                        <a:t>年收入</a:t>
                      </a:r>
                      <a:r>
                        <a:rPr lang="en-US" altLang="zh-CN" sz="1800" dirty="0" smtClean="0"/>
                        <a:t>$1bln</a:t>
                      </a:r>
                      <a:r>
                        <a:rPr lang="zh-CN" altLang="en-US" sz="1800" dirty="0" smtClean="0"/>
                        <a:t>，</a:t>
                      </a:r>
                      <a:r>
                        <a:rPr lang="en-US" altLang="zh-CN" sz="1800" dirty="0" smtClean="0"/>
                        <a:t>EBITM</a:t>
                      </a:r>
                      <a:r>
                        <a:rPr lang="zh-CN" altLang="en-US" sz="1800" dirty="0" smtClean="0"/>
                        <a:t>（</a:t>
                      </a:r>
                      <a:r>
                        <a:rPr lang="en-US" altLang="zh-CN" sz="1800" dirty="0" smtClean="0"/>
                        <a:t>-3%</a:t>
                      </a:r>
                      <a:r>
                        <a:rPr lang="zh-CN" altLang="en-US" sz="1800" dirty="0" smtClean="0"/>
                        <a:t>）</a:t>
                      </a:r>
                      <a:endParaRPr lang="en-US" sz="18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移动端</a:t>
                      </a:r>
                      <a:endParaRPr lang="en-US" sz="18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贡献</a:t>
                      </a:r>
                      <a:r>
                        <a:rPr lang="en-US" altLang="zh-CN" sz="1800" dirty="0" smtClean="0"/>
                        <a:t>10%</a:t>
                      </a:r>
                      <a:r>
                        <a:rPr lang="zh-CN" altLang="en-US" sz="1800" dirty="0" smtClean="0"/>
                        <a:t>的订单数</a:t>
                      </a:r>
                      <a:endParaRPr lang="en-US" sz="18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4025347" y="5366089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/>
              <a:t>备注：现</a:t>
            </a:r>
            <a:r>
              <a:rPr lang="zh-CN" altLang="en-US" dirty="0"/>
              <a:t>闪购收入已经是公司</a:t>
            </a:r>
            <a:r>
              <a:rPr lang="zh-CN" altLang="en-US" dirty="0" smtClean="0"/>
              <a:t>商场平台销量</a:t>
            </a:r>
            <a:r>
              <a:rPr lang="zh-CN" altLang="en-US" dirty="0"/>
              <a:t>中的重要组成部分。</a:t>
            </a:r>
            <a:endParaRPr lang="en-US" altLang="zh-CN" dirty="0"/>
          </a:p>
          <a:p>
            <a:endParaRPr lang="zh-CN" altLang="en-US" b="1" dirty="0"/>
          </a:p>
        </p:txBody>
      </p:sp>
      <p:pic>
        <p:nvPicPr>
          <p:cNvPr id="5122" name="Picture 2" descr="D:\闪购\当当尾品汇闪购v.dangdang.com ，名品特卖，品牌折扣最高全场4.9折封顶！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6809"/>
            <a:ext cx="4025347" cy="27574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D:\闪购\【当当网】新品闪购、每天9点百款上新、100 正品、24小时限时抢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724296"/>
            <a:ext cx="4025346" cy="28670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554" name="AutoShape 2" descr="http://img3.imgtn.bdimg.com/it/u=3977577618,3892602097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556" name="AutoShape 4" descr="http://img3.imgtn.bdimg.com/it/u=3977577618,3892602097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558" name="AutoShape 6" descr="http://img2.imgtn.bdimg.com/it/u=934322528,3413885956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560" name="AutoShape 8" descr="http://img2.imgtn.bdimg.com/it/u=934322528,3413885956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28848" y="5739418"/>
            <a:ext cx="1815152" cy="1118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08663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</a:t>
            </a:r>
            <a:r>
              <a:rPr lang="zh-CN" altLang="en-US" dirty="0" smtClean="0"/>
              <a:t>美服装闪购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767504736"/>
              </p:ext>
            </p:extLst>
          </p:nvPr>
        </p:nvGraphicFramePr>
        <p:xfrm>
          <a:off x="4025346" y="1119209"/>
          <a:ext cx="4929809" cy="3505200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1113183"/>
                <a:gridCol w="3816626"/>
              </a:tblGrid>
              <a:tr h="370840"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创办时间</a:t>
                      </a:r>
                      <a:endParaRPr lang="en-US" altLang="zh-CN" sz="1800" dirty="0" smtClean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2010</a:t>
                      </a:r>
                      <a:r>
                        <a:rPr lang="zh-CN" altLang="en-US" sz="1800" dirty="0" smtClean="0"/>
                        <a:t>年</a:t>
                      </a:r>
                      <a:r>
                        <a:rPr lang="en-US" altLang="zh-CN" sz="1800" dirty="0" smtClean="0"/>
                        <a:t>3</a:t>
                      </a:r>
                      <a:r>
                        <a:rPr lang="zh-CN" altLang="en-US" sz="1800" dirty="0" smtClean="0"/>
                        <a:t>月</a:t>
                      </a:r>
                      <a:endParaRPr lang="en-US" altLang="zh-CN" sz="1800" dirty="0" smtClean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产品定位</a:t>
                      </a:r>
                      <a:endParaRPr lang="en-US" sz="18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知名品牌</a:t>
                      </a:r>
                      <a:endParaRPr lang="en-US" altLang="zh-CN" sz="1800" dirty="0" smtClean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垂直频道</a:t>
                      </a:r>
                      <a:endParaRPr lang="en-US" sz="18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服装，鞋包，家居</a:t>
                      </a:r>
                      <a:endParaRPr lang="en-US" altLang="zh-CN" sz="1800" dirty="0" smtClean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闪购模式</a:t>
                      </a:r>
                      <a:endParaRPr lang="en-US" sz="18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平台模式</a:t>
                      </a:r>
                      <a:endParaRPr lang="en-US" altLang="zh-CN" sz="1800" dirty="0" smtClean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商业转型</a:t>
                      </a:r>
                      <a:endParaRPr lang="en-US" sz="18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团购转型为综合规划销售、在线商场和闪购等模式</a:t>
                      </a:r>
                      <a:endParaRPr lang="en-US" sz="18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运营数据</a:t>
                      </a:r>
                      <a:endParaRPr lang="en-US" altLang="zh-CN" sz="1800" dirty="0" smtClean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800" dirty="0" smtClean="0"/>
                        <a:t>2013</a:t>
                      </a:r>
                      <a:r>
                        <a:rPr lang="zh-CN" altLang="en-US" sz="1800" dirty="0" smtClean="0"/>
                        <a:t>年交易额</a:t>
                      </a:r>
                      <a:r>
                        <a:rPr lang="en-US" altLang="zh-CN" sz="1800" dirty="0" smtClean="0"/>
                        <a:t>$817mln</a:t>
                      </a:r>
                      <a:r>
                        <a:rPr lang="zh-CN" altLang="en-US" sz="1800" dirty="0" smtClean="0"/>
                        <a:t>，订单数</a:t>
                      </a:r>
                      <a:r>
                        <a:rPr lang="en-US" altLang="zh-CN" sz="1800" dirty="0" smtClean="0"/>
                        <a:t>3596</a:t>
                      </a:r>
                      <a:r>
                        <a:rPr lang="zh-CN" altLang="en-US" sz="1800" dirty="0" smtClean="0"/>
                        <a:t>万，客单价</a:t>
                      </a:r>
                      <a:r>
                        <a:rPr lang="en-US" altLang="zh-CN" sz="1800" dirty="0" smtClean="0"/>
                        <a:t>$22.7</a:t>
                      </a:r>
                      <a:r>
                        <a:rPr lang="zh-CN" altLang="en-US" sz="1800" dirty="0" smtClean="0"/>
                        <a:t>。</a:t>
                      </a:r>
                      <a:endParaRPr lang="en-US" sz="18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财务数据</a:t>
                      </a:r>
                      <a:endParaRPr lang="en-US" altLang="zh-CN" sz="1800" dirty="0" smtClean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smtClean="0"/>
                        <a:t>2013</a:t>
                      </a:r>
                      <a:r>
                        <a:rPr lang="zh-CN" altLang="en-US" sz="1800" dirty="0" smtClean="0"/>
                        <a:t>年收入</a:t>
                      </a:r>
                      <a:r>
                        <a:rPr lang="en-US" altLang="zh-CN" sz="1800" dirty="0" smtClean="0"/>
                        <a:t>$483mln</a:t>
                      </a:r>
                      <a:r>
                        <a:rPr lang="zh-CN" altLang="en-US" sz="1800" dirty="0" smtClean="0"/>
                        <a:t>，</a:t>
                      </a:r>
                      <a:r>
                        <a:rPr lang="en-US" altLang="zh-CN" sz="1800" dirty="0" smtClean="0"/>
                        <a:t>EBITM15%</a:t>
                      </a:r>
                      <a:endParaRPr lang="en-US" sz="18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移动端</a:t>
                      </a:r>
                      <a:endParaRPr lang="en-US" sz="18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贡献</a:t>
                      </a:r>
                      <a:r>
                        <a:rPr lang="en-US" altLang="zh-CN" sz="1800" dirty="0" smtClean="0"/>
                        <a:t>49</a:t>
                      </a:r>
                      <a:r>
                        <a:rPr lang="en-US" sz="1800" dirty="0" smtClean="0"/>
                        <a:t>%</a:t>
                      </a:r>
                      <a:r>
                        <a:rPr lang="zh-CN" altLang="en-US" sz="1800" dirty="0" smtClean="0"/>
                        <a:t>的</a:t>
                      </a:r>
                      <a:r>
                        <a:rPr lang="en-US" altLang="zh-CN" sz="1800" dirty="0" smtClean="0"/>
                        <a:t>GMV</a:t>
                      </a:r>
                      <a:r>
                        <a:rPr lang="zh-CN" altLang="en-US" sz="1800" dirty="0" smtClean="0"/>
                        <a:t>（</a:t>
                      </a:r>
                      <a:r>
                        <a:rPr lang="en-US" altLang="zh-CN" sz="1800" dirty="0" smtClean="0"/>
                        <a:t>1Q14)</a:t>
                      </a:r>
                      <a:endParaRPr lang="en-US" sz="18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4" name="AutoShape 2" descr="https://app.yinxiang.com/shard/s29/nl/6144523/90c951a0-1aff-456a-aa26-1d9825b66173/res/7b799e39-9174-414e-a25e-effac5917ff8.jpg?resizeSmall&amp;width=83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https://app.yinxiang.com/shard/s29/nl/6144523/90c951a0-1aff-456a-aa26-1d9825b66173/res/7b799e39-9174-414e-a25e-effac5917ff8.jpg?resizeSmall&amp;width=83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5563"/>
            <a:ext cx="4025346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6" name="AutoShape 2" descr="http://img2.imgtn.bdimg.com/it/u=934322528,3413885956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1509" name="Picture 5" descr="LOGO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0" y="6276974"/>
            <a:ext cx="1524000" cy="5810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99916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聚尚网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843620666"/>
              </p:ext>
            </p:extLst>
          </p:nvPr>
        </p:nvGraphicFramePr>
        <p:xfrm>
          <a:off x="4025346" y="1119209"/>
          <a:ext cx="4929809" cy="3977640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1113183"/>
                <a:gridCol w="3816626"/>
              </a:tblGrid>
              <a:tr h="370840"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创办时间</a:t>
                      </a:r>
                      <a:endParaRPr lang="en-US" altLang="zh-CN" sz="1800" dirty="0" smtClean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2011</a:t>
                      </a:r>
                      <a:r>
                        <a:rPr lang="zh-CN" altLang="en-US" sz="1800" dirty="0" smtClean="0"/>
                        <a:t>年</a:t>
                      </a:r>
                      <a:r>
                        <a:rPr lang="en-US" altLang="zh-CN" sz="1800" dirty="0" smtClean="0"/>
                        <a:t>4</a:t>
                      </a:r>
                      <a:r>
                        <a:rPr lang="zh-CN" altLang="en-US" sz="1800" dirty="0" smtClean="0"/>
                        <a:t>月</a:t>
                      </a:r>
                      <a:endParaRPr lang="en-US" altLang="zh-CN" sz="1800" dirty="0" smtClean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产品定位</a:t>
                      </a:r>
                      <a:endParaRPr lang="en-US" sz="18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国际知名品牌服饰</a:t>
                      </a:r>
                      <a:endParaRPr lang="en-US" altLang="zh-CN" sz="1800" dirty="0" smtClean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垂直频道</a:t>
                      </a:r>
                      <a:endParaRPr lang="en-US" sz="18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女式，男式，配饰，优团，精挑细选等</a:t>
                      </a:r>
                      <a:endParaRPr lang="en-US" altLang="zh-CN" sz="1800" dirty="0" smtClean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闪购模式</a:t>
                      </a:r>
                      <a:endParaRPr lang="en-US" sz="18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买手模式</a:t>
                      </a:r>
                      <a:endParaRPr lang="en-US" altLang="zh-CN" sz="1800" dirty="0" smtClean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存货情况</a:t>
                      </a:r>
                      <a:endParaRPr lang="en-US" sz="18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代销模式为主，强大仓储物流支持</a:t>
                      </a:r>
                      <a:endParaRPr lang="en-US" sz="18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endParaRPr lang="en-US" sz="18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en-US" sz="18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 smtClean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 smtClean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endParaRPr lang="en-US" altLang="zh-CN" sz="1800" dirty="0" smtClean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 smtClean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endParaRPr lang="en-US" sz="18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en-US" sz="18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 smtClean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en-US" sz="18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027" name="Picture 3" descr="D:\闪购\聚尚网2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65" y="1325563"/>
            <a:ext cx="3829181" cy="37433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62925" y="6135052"/>
            <a:ext cx="981075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98467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途</a:t>
            </a:r>
            <a:r>
              <a:rPr lang="zh-CN" altLang="en-US" dirty="0" smtClean="0"/>
              <a:t>牛旅行网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918937821"/>
              </p:ext>
            </p:extLst>
          </p:nvPr>
        </p:nvGraphicFramePr>
        <p:xfrm>
          <a:off x="4025346" y="1119209"/>
          <a:ext cx="4929809" cy="2865120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1113183"/>
                <a:gridCol w="3816626"/>
              </a:tblGrid>
              <a:tr h="370840"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上线时间</a:t>
                      </a:r>
                      <a:endParaRPr lang="en-US" altLang="zh-CN" sz="1800" dirty="0" smtClean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2014</a:t>
                      </a:r>
                      <a:r>
                        <a:rPr lang="zh-CN" altLang="en-US" sz="1800" dirty="0" smtClean="0"/>
                        <a:t>年</a:t>
                      </a:r>
                      <a:r>
                        <a:rPr lang="en-US" altLang="zh-CN" sz="1800" dirty="0" smtClean="0"/>
                        <a:t>5</a:t>
                      </a:r>
                      <a:r>
                        <a:rPr lang="zh-CN" altLang="en-US" sz="1800" dirty="0" smtClean="0"/>
                        <a:t>月</a:t>
                      </a:r>
                      <a:endParaRPr lang="en-US" altLang="zh-CN" sz="1800" dirty="0" smtClean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产品定位</a:t>
                      </a:r>
                      <a:endParaRPr lang="en-US" sz="18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旅游特卖产品</a:t>
                      </a:r>
                      <a:endParaRPr lang="en-US" altLang="zh-CN" sz="1800" dirty="0" smtClean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垂直频道</a:t>
                      </a:r>
                      <a:endParaRPr lang="en-US" sz="18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尾货，爆款</a:t>
                      </a:r>
                      <a:endParaRPr lang="en-US" altLang="zh-CN" sz="1800" dirty="0" smtClean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商业转型</a:t>
                      </a:r>
                      <a:endParaRPr lang="en-US" sz="18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从旅游代理扩张到旅游闪购</a:t>
                      </a:r>
                      <a:endParaRPr lang="en-US" sz="18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运营数据</a:t>
                      </a:r>
                      <a:endParaRPr lang="en-US" altLang="zh-CN" sz="1800" dirty="0" smtClean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交易额</a:t>
                      </a:r>
                      <a:r>
                        <a:rPr lang="en-US" altLang="zh-CN" sz="1800" dirty="0" smtClean="0"/>
                        <a:t>30</a:t>
                      </a:r>
                      <a:r>
                        <a:rPr lang="zh-CN" altLang="en-US" sz="1800" dirty="0" smtClean="0"/>
                        <a:t>亿（</a:t>
                      </a:r>
                      <a:r>
                        <a:rPr lang="en-US" altLang="zh-CN" sz="1800" dirty="0" smtClean="0"/>
                        <a:t>2013A</a:t>
                      </a:r>
                      <a:r>
                        <a:rPr lang="zh-CN" altLang="en-US" sz="1800" dirty="0" smtClean="0"/>
                        <a:t>），促成</a:t>
                      </a:r>
                      <a:r>
                        <a:rPr lang="en-US" altLang="zh-CN" sz="1800" dirty="0" smtClean="0"/>
                        <a:t>127.5</a:t>
                      </a:r>
                      <a:r>
                        <a:rPr lang="zh-CN" altLang="en-US" sz="1800" dirty="0" smtClean="0"/>
                        <a:t>万次旅行交易</a:t>
                      </a:r>
                      <a:endParaRPr lang="en-US" sz="18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财务数据</a:t>
                      </a:r>
                      <a:endParaRPr lang="en-US" altLang="zh-CN" sz="1800" dirty="0" smtClean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收入</a:t>
                      </a:r>
                      <a:r>
                        <a:rPr lang="en-US" altLang="zh-CN" sz="1800" dirty="0" smtClean="0"/>
                        <a:t>RMB</a:t>
                      </a:r>
                      <a:r>
                        <a:rPr lang="en-US" sz="1800" dirty="0" smtClean="0"/>
                        <a:t>19.5</a:t>
                      </a:r>
                      <a:r>
                        <a:rPr lang="zh-CN" altLang="en-US" sz="1800" dirty="0" smtClean="0"/>
                        <a:t>亿（</a:t>
                      </a:r>
                      <a:r>
                        <a:rPr lang="en-US" altLang="zh-CN" sz="1800" dirty="0" smtClean="0"/>
                        <a:t>2013A</a:t>
                      </a:r>
                      <a:r>
                        <a:rPr lang="zh-CN" altLang="en-US" sz="1800" dirty="0" smtClean="0"/>
                        <a:t>）</a:t>
                      </a:r>
                      <a:endParaRPr lang="en-US" sz="18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移动端</a:t>
                      </a:r>
                      <a:endParaRPr lang="en-US" sz="18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只占很小一部分收入</a:t>
                      </a:r>
                      <a:endParaRPr lang="en-US" sz="18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4025346" y="484987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旅游行业上游供应商的库存占比大概在</a:t>
            </a:r>
            <a:r>
              <a:rPr lang="en-US" altLang="zh-CN" dirty="0">
                <a:solidFill>
                  <a:srgbClr val="FF0000"/>
                </a:solidFill>
              </a:rPr>
              <a:t>5%</a:t>
            </a:r>
            <a:r>
              <a:rPr lang="zh-CN" altLang="en-US" dirty="0">
                <a:solidFill>
                  <a:srgbClr val="FF0000"/>
                </a:solidFill>
              </a:rPr>
              <a:t>左右，整个旅游尾货市场的规模在</a:t>
            </a:r>
            <a:r>
              <a:rPr lang="en-US" altLang="zh-CN" dirty="0">
                <a:solidFill>
                  <a:srgbClr val="FF0000"/>
                </a:solidFill>
              </a:rPr>
              <a:t>50</a:t>
            </a:r>
            <a:r>
              <a:rPr lang="zh-CN" altLang="en-US" dirty="0">
                <a:solidFill>
                  <a:srgbClr val="FF0000"/>
                </a:solidFill>
              </a:rPr>
              <a:t>亿</a:t>
            </a:r>
            <a:r>
              <a:rPr lang="en-US" altLang="zh-CN" dirty="0">
                <a:solidFill>
                  <a:srgbClr val="FF0000"/>
                </a:solidFill>
              </a:rPr>
              <a:t>-100</a:t>
            </a:r>
            <a:r>
              <a:rPr lang="zh-CN" altLang="en-US" dirty="0">
                <a:solidFill>
                  <a:srgbClr val="FF0000"/>
                </a:solidFill>
              </a:rPr>
              <a:t>亿元。</a:t>
            </a:r>
            <a:r>
              <a:rPr lang="en-US" altLang="zh-CN" dirty="0">
                <a:solidFill>
                  <a:srgbClr val="FF0000"/>
                </a:solidFill>
              </a:rPr>
              <a:t>----</a:t>
            </a:r>
            <a:r>
              <a:rPr lang="zh-CN" altLang="en-US" dirty="0">
                <a:solidFill>
                  <a:srgbClr val="FF0000"/>
                </a:solidFill>
              </a:rPr>
              <a:t>途牛</a:t>
            </a:r>
            <a:r>
              <a:rPr lang="en-US" altLang="zh-CN" dirty="0">
                <a:solidFill>
                  <a:srgbClr val="FF0000"/>
                </a:solidFill>
              </a:rPr>
              <a:t>CEO</a:t>
            </a:r>
            <a:r>
              <a:rPr lang="zh-CN" altLang="en-US" dirty="0">
                <a:solidFill>
                  <a:srgbClr val="FF0000"/>
                </a:solidFill>
              </a:rPr>
              <a:t>于敦德</a:t>
            </a:r>
          </a:p>
        </p:txBody>
      </p:sp>
      <p:sp>
        <p:nvSpPr>
          <p:cNvPr id="5" name="AutoShape 2" descr="save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save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6" descr="save imag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9" descr="save imag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82" name="Picture 10" descr="D:\闪购\【特价旅游】_旅游打折优惠_途牛特价网2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325563"/>
            <a:ext cx="4025346" cy="41243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LOGO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96150" y="6134100"/>
            <a:ext cx="1847850" cy="723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3837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佳品</a:t>
            </a:r>
            <a:r>
              <a:rPr lang="zh-CN" altLang="en-US" dirty="0" smtClean="0"/>
              <a:t>网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170080296"/>
              </p:ext>
            </p:extLst>
          </p:nvPr>
        </p:nvGraphicFramePr>
        <p:xfrm>
          <a:off x="4025346" y="2320925"/>
          <a:ext cx="4929809" cy="1752600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1113183"/>
                <a:gridCol w="3816626"/>
              </a:tblGrid>
              <a:tr h="370840"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创办时间</a:t>
                      </a:r>
                      <a:endParaRPr lang="en-US" altLang="zh-CN" sz="1800" dirty="0" smtClean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2009</a:t>
                      </a:r>
                      <a:r>
                        <a:rPr lang="zh-CN" altLang="en-US" sz="1800" dirty="0" smtClean="0"/>
                        <a:t>年</a:t>
                      </a:r>
                      <a:r>
                        <a:rPr lang="en-US" altLang="zh-CN" sz="1800" dirty="0" smtClean="0"/>
                        <a:t>9</a:t>
                      </a:r>
                      <a:r>
                        <a:rPr lang="zh-CN" altLang="en-US" sz="1800" dirty="0" smtClean="0"/>
                        <a:t>月</a:t>
                      </a:r>
                      <a:endParaRPr lang="en-US" altLang="zh-CN" sz="1800" dirty="0" smtClean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产品定位</a:t>
                      </a:r>
                      <a:endParaRPr lang="en-US" sz="18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全球知名品牌</a:t>
                      </a:r>
                      <a:endParaRPr lang="en-US" altLang="zh-CN" sz="1800" dirty="0" smtClean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垂直频道</a:t>
                      </a:r>
                      <a:endParaRPr lang="en-US" sz="18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箱包、服装、运动、饰品、珠宝、化妆品、鞋类、家具</a:t>
                      </a:r>
                      <a:endParaRPr lang="en-US" altLang="zh-CN" sz="1800" dirty="0" smtClean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备注</a:t>
                      </a:r>
                      <a:endParaRPr lang="en-US" altLang="zh-CN" sz="1800" dirty="0" smtClean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创始人杨培锋、董策离职</a:t>
                      </a:r>
                      <a:endParaRPr lang="en-US" sz="18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4097" name="Picture 1" descr="D:\闪购\佳品网 引领时尚生活   中国知名奢侈品网购商城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057400"/>
            <a:ext cx="4025347" cy="2971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2" name="AutoShape 2" descr="http://img5.imgtn.bdimg.com/it/u=3937104001,1558036400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91450" y="6105525"/>
            <a:ext cx="1352550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0623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俏物悄语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627087169"/>
              </p:ext>
            </p:extLst>
          </p:nvPr>
        </p:nvGraphicFramePr>
        <p:xfrm>
          <a:off x="4501596" y="2872740"/>
          <a:ext cx="3689904" cy="1112520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1113183"/>
                <a:gridCol w="2576721"/>
              </a:tblGrid>
              <a:tr h="370840"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创办时间</a:t>
                      </a:r>
                      <a:endParaRPr lang="en-US" altLang="zh-CN" sz="1800" dirty="0" smtClean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2008</a:t>
                      </a:r>
                      <a:r>
                        <a:rPr lang="zh-CN" altLang="en-US" sz="1800" dirty="0" smtClean="0"/>
                        <a:t>年</a:t>
                      </a:r>
                      <a:endParaRPr lang="en-US" altLang="zh-CN" sz="1800" dirty="0" smtClean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/>
                        <a:t>产品定位</a:t>
                      </a:r>
                      <a:endParaRPr lang="en-US" sz="18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年轻时尚品牌</a:t>
                      </a:r>
                      <a:endParaRPr lang="en-US" altLang="zh-CN" sz="1800" kern="1200" dirty="0" smtClean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备注</a:t>
                      </a:r>
                      <a:endParaRPr lang="en-US" altLang="zh-CN" sz="1800" dirty="0" smtClean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已破产</a:t>
                      </a:r>
                      <a:endParaRPr lang="en-US" altLang="zh-CN" sz="1800" dirty="0" smtClean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AutoShape 4" descr="http://img5.imgtn.bdimg.com/it/u=1543648595,2908806676&amp;fm=23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http://img5.imgtn.bdimg.com/it/u=1543648595,2908806676&amp;fm=23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71" y="2000250"/>
            <a:ext cx="3876675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4" name="AutoShape 2" descr="http://img1.imgtn.bdimg.com/it/u=3100970704,2971783165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39000" y="6096000"/>
            <a:ext cx="1905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54680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中国闪购兴起的宏观和行业因素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全球经济不景气，国内服装企业从外贸转为内销，供应过剩，出现大量库存，尾货亟待清理；</a:t>
            </a:r>
            <a:endParaRPr lang="en-US" altLang="zh-CN" dirty="0" smtClean="0"/>
          </a:p>
          <a:p>
            <a:r>
              <a:rPr lang="zh-CN" altLang="en-US" dirty="0" smtClean="0"/>
              <a:t>网购体验越来越好，网购人口快速增长，网购渗透率快速上升；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品牌商要清库存，消费者想买到低价品牌服装，闪购为双方都创造了价值。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※</a:t>
            </a:r>
            <a:r>
              <a:rPr lang="zh-CN" altLang="en-US" dirty="0" smtClean="0"/>
              <a:t>闪购与推荐销售的比较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闪购（限时特卖）：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）针对尾货市场；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zh-CN" altLang="en-US" dirty="0"/>
              <a:t>有时间和销量限制，价格折扣大；</a:t>
            </a:r>
            <a:endParaRPr lang="en-US" altLang="zh-CN" dirty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r>
              <a:rPr lang="zh-CN" altLang="en-US" dirty="0"/>
              <a:t>主要用于处理品牌商尾货；</a:t>
            </a:r>
            <a:endParaRPr lang="en-US" altLang="zh-CN" dirty="0"/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）起源于针对女性的服饰饰品类奢侈品牌，逐渐扩张到珠宝、旅游品类等，面向所有人群。</a:t>
            </a:r>
            <a:endParaRPr lang="en-US" altLang="zh-CN" dirty="0" smtClean="0"/>
          </a:p>
          <a:p>
            <a:r>
              <a:rPr lang="zh-CN" altLang="en-US" dirty="0" smtClean="0"/>
              <a:t>推荐销售（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Curated</a:t>
            </a:r>
            <a:r>
              <a:rPr lang="en-US" altLang="zh-CN" dirty="0" smtClean="0"/>
              <a:t> sales </a:t>
            </a:r>
            <a:r>
              <a:rPr lang="zh-CN" altLang="en-US" dirty="0" smtClean="0"/>
              <a:t>）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）针对时尚产品市场；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）精心挑选品牌商品，引领时尚潮流，向消费者</a:t>
            </a:r>
            <a:r>
              <a:rPr lang="zh-CN" altLang="en-US" dirty="0"/>
              <a:t>推荐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r>
              <a:rPr lang="zh-CN" altLang="en-US" dirty="0"/>
              <a:t>详细的产品介绍，更适于介绍新产品，</a:t>
            </a:r>
            <a:r>
              <a:rPr lang="zh-CN" altLang="en-US" dirty="0" smtClean="0"/>
              <a:t>引导教育消费者；</a:t>
            </a:r>
            <a:endParaRPr lang="en-US" altLang="zh-CN" dirty="0"/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）没有</a:t>
            </a:r>
            <a:r>
              <a:rPr lang="zh-CN" altLang="en-US" dirty="0"/>
              <a:t>销量限制，价格折扣不大；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241432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女性顾客占比多的电商都赚钱了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矩形 4"/>
          <p:cNvSpPr/>
          <p:nvPr/>
        </p:nvSpPr>
        <p:spPr>
          <a:xfrm>
            <a:off x="846161" y="6176963"/>
            <a:ext cx="2470245" cy="4694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数据来源：新浪微博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唯品会和欧美闪购公司的重要区别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>
              <a:solidFill>
                <a:srgbClr val="FF0000"/>
              </a:solidFill>
            </a:endParaRPr>
          </a:p>
          <a:p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唯品会的大多数品牌都是面向大众消费市场，而欧美闪购公司偏向于奢侈品品牌，面向高端小众市场。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唯品会的竞争优势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677150" cy="4351338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数百人的买手团队，能够更好的理解消费者需求和时尚趋势；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仓储、物流等运营能力强，在服务品牌商方面有丰富经验；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其在线服装折扣零售商的品牌形象已经确立；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自营占比高，对整个供应链掌控能力强；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闪购行业里规模最大，能同时吸引卖家和消费者，规模效应可提高利润率。</a:t>
            </a:r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="" xmlns:p14="http://schemas.microsoft.com/office/powerpoint/2010/main" val="400858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唯品会仓库扩建支持销售额迅猛增长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预计唯品会</a:t>
            </a:r>
            <a:r>
              <a:rPr lang="en-US" altLang="zh-CN" dirty="0"/>
              <a:t>2016</a:t>
            </a:r>
            <a:r>
              <a:rPr lang="zh-CN" altLang="en-US" dirty="0"/>
              <a:t>年的仓储面积将达到</a:t>
            </a:r>
            <a:r>
              <a:rPr lang="en-US" altLang="zh-CN" dirty="0">
                <a:solidFill>
                  <a:srgbClr val="FF0000"/>
                </a:solidFill>
              </a:rPr>
              <a:t>70</a:t>
            </a:r>
            <a:r>
              <a:rPr lang="zh-CN" altLang="en-US" dirty="0">
                <a:solidFill>
                  <a:srgbClr val="FF0000"/>
                </a:solidFill>
              </a:rPr>
              <a:t>万平米</a:t>
            </a:r>
            <a:r>
              <a:rPr lang="zh-CN" altLang="en-US" dirty="0"/>
              <a:t>，可以支持</a:t>
            </a:r>
            <a:r>
              <a:rPr lang="en-US" altLang="zh-CN" dirty="0"/>
              <a:t>$7bln</a:t>
            </a:r>
            <a:r>
              <a:rPr lang="zh-CN" altLang="en-US" dirty="0"/>
              <a:t>的销售额，这是</a:t>
            </a:r>
            <a:r>
              <a:rPr lang="en-US" altLang="zh-CN" dirty="0"/>
              <a:t>2013</a:t>
            </a:r>
            <a:r>
              <a:rPr lang="zh-CN" altLang="en-US" dirty="0"/>
              <a:t>年销售额的</a:t>
            </a:r>
            <a:r>
              <a:rPr lang="zh-CN" altLang="en-US" dirty="0">
                <a:solidFill>
                  <a:srgbClr val="FF0000"/>
                </a:solidFill>
              </a:rPr>
              <a:t>近四倍</a:t>
            </a:r>
            <a:r>
              <a:rPr lang="zh-CN" altLang="en-US" dirty="0"/>
              <a:t>。按照</a:t>
            </a:r>
            <a:r>
              <a:rPr lang="en-US" altLang="zh-CN" dirty="0"/>
              <a:t>8%</a:t>
            </a:r>
            <a:r>
              <a:rPr lang="zh-CN" altLang="en-US" dirty="0"/>
              <a:t>的净利润率目标计算，</a:t>
            </a:r>
            <a:r>
              <a:rPr lang="en-US" altLang="zh-CN" dirty="0"/>
              <a:t>2016</a:t>
            </a:r>
            <a:r>
              <a:rPr lang="zh-CN" altLang="en-US" dirty="0"/>
              <a:t>年的利润是</a:t>
            </a:r>
            <a:r>
              <a:rPr lang="en-US" altLang="zh-CN" dirty="0"/>
              <a:t>$560mln</a:t>
            </a:r>
            <a:r>
              <a:rPr lang="zh-CN" altLang="en-US" dirty="0"/>
              <a:t>，这是</a:t>
            </a:r>
            <a:r>
              <a:rPr lang="en-US" altLang="zh-CN" dirty="0"/>
              <a:t>2013</a:t>
            </a:r>
            <a:r>
              <a:rPr lang="zh-CN" altLang="en-US" dirty="0"/>
              <a:t>年的</a:t>
            </a:r>
            <a:r>
              <a:rPr lang="zh-CN" altLang="en-US" dirty="0">
                <a:solidFill>
                  <a:srgbClr val="FF0000"/>
                </a:solidFill>
              </a:rPr>
              <a:t>十倍以上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173141" y="5472717"/>
            <a:ext cx="2470245" cy="4694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数据来源：公司年报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6914" y="2939636"/>
            <a:ext cx="6015690" cy="2533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65864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唯品会运营数据领先国内电商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51264" y="5237968"/>
            <a:ext cx="2470245" cy="4694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数据来源：公司年报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4490113" y="2169994"/>
            <a:ext cx="818866" cy="3289110"/>
          </a:xfrm>
          <a:prstGeom prst="ellipse">
            <a:avLst/>
          </a:prstGeom>
          <a:noFill/>
          <a:ln>
            <a:solidFill>
              <a:srgbClr val="C00000">
                <a:alpha val="7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8650" y="2433638"/>
            <a:ext cx="8095849" cy="2804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唯品会已跻身中国电商主流</a:t>
            </a:r>
            <a:endParaRPr lang="zh-CN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1264" y="2552131"/>
            <a:ext cx="8381694" cy="2610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矩形 4"/>
          <p:cNvSpPr/>
          <p:nvPr/>
        </p:nvSpPr>
        <p:spPr>
          <a:xfrm>
            <a:off x="451264" y="5237968"/>
            <a:ext cx="2470245" cy="4694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数据来源：公司年报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4490113" y="2169994"/>
            <a:ext cx="818866" cy="3289110"/>
          </a:xfrm>
          <a:prstGeom prst="ellipse">
            <a:avLst/>
          </a:prstGeom>
          <a:noFill/>
          <a:ln>
            <a:solidFill>
              <a:srgbClr val="C00000">
                <a:alpha val="7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唯品会估值低于国内电商同业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05218" y="4298974"/>
            <a:ext cx="2470245" cy="4694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数据来源：公司年报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5218" y="2826737"/>
            <a:ext cx="7806519" cy="1458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唯品会估值与国外线下折扣商相当，但增速远胜同业。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46161" y="5363570"/>
            <a:ext cx="2470245" cy="4694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数据来源：公司年报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38614" y="2333769"/>
            <a:ext cx="6207046" cy="2772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闪购还会继续火爆下去吗？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尾货市场一直存在需要良好的处理方式闪购电商是很好的方式；</a:t>
            </a:r>
          </a:p>
          <a:p>
            <a:r>
              <a:rPr lang="zh-CN" altLang="en-US" dirty="0" smtClean="0"/>
              <a:t>服装尾货市场占服装市场总规模的</a:t>
            </a:r>
            <a:r>
              <a:rPr lang="en-US" dirty="0" smtClean="0"/>
              <a:t>20</a:t>
            </a:r>
            <a:r>
              <a:rPr lang="en-US" altLang="zh-CN" dirty="0" smtClean="0"/>
              <a:t>%</a:t>
            </a:r>
            <a:r>
              <a:rPr lang="zh-CN" altLang="en-US" dirty="0" smtClean="0"/>
              <a:t>，规模很庞大，即使最大的厂商市占率也十分有限；</a:t>
            </a:r>
          </a:p>
          <a:p>
            <a:r>
              <a:rPr lang="zh-CN" altLang="en-US" dirty="0" smtClean="0"/>
              <a:t>经济放缓，产能过剩带来比正常时期更多的尾货；</a:t>
            </a:r>
          </a:p>
          <a:p>
            <a:r>
              <a:rPr lang="zh-CN" altLang="en-US" dirty="0" smtClean="0"/>
              <a:t>网购人口红利（目前只有</a:t>
            </a:r>
            <a:r>
              <a:rPr lang="en-US" altLang="zh-CN" dirty="0" smtClean="0"/>
              <a:t>3</a:t>
            </a:r>
            <a:r>
              <a:rPr lang="zh-CN" altLang="en-US" dirty="0" smtClean="0"/>
              <a:t>亿人参加网购，渗透率有望继续攀升）；</a:t>
            </a:r>
          </a:p>
          <a:p>
            <a:r>
              <a:rPr lang="zh-CN" altLang="en-US" dirty="0" smtClean="0"/>
              <a:t>经济不景气，节省需要；</a:t>
            </a:r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114800" y="4872251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/>
              <a:t>*中国服装市场总规模约</a:t>
            </a:r>
            <a:r>
              <a:rPr lang="en-US" altLang="zh-CN" dirty="0" smtClean="0"/>
              <a:t>RMB2</a:t>
            </a:r>
            <a:r>
              <a:rPr lang="zh-CN" altLang="en-US" dirty="0" smtClean="0"/>
              <a:t>万亿，其中有</a:t>
            </a:r>
            <a:r>
              <a:rPr lang="en-US" altLang="zh-CN" dirty="0" smtClean="0"/>
              <a:t>20%</a:t>
            </a:r>
            <a:r>
              <a:rPr lang="zh-CN" altLang="en-US" dirty="0" smtClean="0"/>
              <a:t>的多余库存量，即</a:t>
            </a:r>
            <a:r>
              <a:rPr lang="en-US" altLang="zh-CN" dirty="0" smtClean="0"/>
              <a:t>RMB4,000</a:t>
            </a:r>
            <a:r>
              <a:rPr lang="zh-CN" altLang="en-US" dirty="0" smtClean="0"/>
              <a:t>亿。唯品会是中国闪购市场的龙头，在中国闪购市场的份额约为</a:t>
            </a:r>
            <a:r>
              <a:rPr lang="en-US" altLang="zh-CN" dirty="0" smtClean="0"/>
              <a:t>30%</a:t>
            </a:r>
            <a:r>
              <a:rPr lang="zh-CN" altLang="en-US" dirty="0" smtClean="0"/>
              <a:t>，以唯品会</a:t>
            </a:r>
            <a:r>
              <a:rPr lang="en-US" altLang="zh-CN" dirty="0" smtClean="0"/>
              <a:t>2013</a:t>
            </a:r>
            <a:r>
              <a:rPr lang="zh-CN" altLang="en-US" dirty="0" smtClean="0"/>
              <a:t>年交易额</a:t>
            </a:r>
            <a:r>
              <a:rPr lang="en-US" altLang="zh-CN" dirty="0" smtClean="0"/>
              <a:t>RMB108</a:t>
            </a:r>
            <a:r>
              <a:rPr lang="zh-CN" altLang="en-US" dirty="0" smtClean="0"/>
              <a:t>亿计算，其占多余库存的比重只有不到</a:t>
            </a:r>
            <a:r>
              <a:rPr lang="en-US" altLang="zh-CN" dirty="0" smtClean="0"/>
              <a:t>3%</a:t>
            </a:r>
            <a:r>
              <a:rPr lang="zh-CN" altLang="en-US" dirty="0" smtClean="0"/>
              <a:t>，显示市场前景仍然十分广大。</a:t>
            </a:r>
            <a:endParaRPr lang="zh-CN" alt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600" dirty="0" smtClean="0"/>
              <a:t>中国闪购市场未来仍将迅猛成长，品类将更加丰富</a:t>
            </a:r>
            <a:endParaRPr lang="zh-CN" altLang="en-US" sz="2600" dirty="0"/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533400" y="1825625"/>
            <a:ext cx="798195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1</a:t>
            </a:r>
            <a:r>
              <a:rPr lang="zh-CN" altLang="en-US" dirty="0" smtClean="0"/>
              <a:t>）根据</a:t>
            </a:r>
            <a:r>
              <a:rPr lang="en-US" altLang="zh-CN" dirty="0"/>
              <a:t>Frost &amp;Sullivan</a:t>
            </a:r>
            <a:r>
              <a:rPr lang="zh-CN" altLang="en-US" dirty="0"/>
              <a:t>，闪购市场</a:t>
            </a:r>
            <a:r>
              <a:rPr lang="en-US" altLang="zh-CN" dirty="0"/>
              <a:t>2013</a:t>
            </a:r>
            <a:r>
              <a:rPr lang="zh-CN" altLang="en-US" dirty="0"/>
              <a:t>年为</a:t>
            </a:r>
            <a:r>
              <a:rPr lang="en-US" altLang="zh-CN" dirty="0"/>
              <a:t>RMB378</a:t>
            </a:r>
            <a:r>
              <a:rPr lang="zh-CN" altLang="en-US" dirty="0"/>
              <a:t>亿，预计</a:t>
            </a:r>
            <a:r>
              <a:rPr lang="en-US" altLang="zh-CN" dirty="0"/>
              <a:t>2016</a:t>
            </a:r>
            <a:r>
              <a:rPr lang="zh-CN" altLang="en-US" dirty="0"/>
              <a:t>年将达到</a:t>
            </a:r>
            <a:r>
              <a:rPr lang="en-US" altLang="zh-CN" dirty="0" smtClean="0"/>
              <a:t>RMB1,531</a:t>
            </a:r>
            <a:r>
              <a:rPr lang="zh-CN" altLang="en-US" dirty="0"/>
              <a:t>亿，</a:t>
            </a:r>
            <a:r>
              <a:rPr lang="en-US" altLang="zh-CN" dirty="0"/>
              <a:t>CAGR</a:t>
            </a:r>
            <a:r>
              <a:rPr lang="zh-CN" altLang="en-US" dirty="0"/>
              <a:t>接近</a:t>
            </a:r>
            <a:r>
              <a:rPr lang="en-US" altLang="zh-CN" dirty="0"/>
              <a:t>60%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）根据</a:t>
            </a:r>
            <a:r>
              <a:rPr lang="zh-CN" altLang="en-US" dirty="0"/>
              <a:t>艾瑞数据，</a:t>
            </a:r>
            <a:r>
              <a:rPr lang="en-US" altLang="zh-CN" dirty="0"/>
              <a:t>2012</a:t>
            </a:r>
            <a:r>
              <a:rPr lang="zh-CN" altLang="en-US" dirty="0"/>
              <a:t>年服装闪购占闪购市场的</a:t>
            </a:r>
            <a:r>
              <a:rPr lang="en-US" altLang="zh-CN" dirty="0"/>
              <a:t>48%</a:t>
            </a:r>
            <a:r>
              <a:rPr lang="zh-CN" altLang="en-US" dirty="0"/>
              <a:t>，预计到</a:t>
            </a:r>
            <a:r>
              <a:rPr lang="en-US" altLang="zh-CN" dirty="0"/>
              <a:t>2016</a:t>
            </a:r>
            <a:r>
              <a:rPr lang="zh-CN" altLang="en-US" dirty="0"/>
              <a:t>年这一数字将下降到</a:t>
            </a:r>
            <a:r>
              <a:rPr lang="en-US" altLang="zh-CN" dirty="0"/>
              <a:t>43%</a:t>
            </a:r>
            <a:r>
              <a:rPr lang="zh-CN" altLang="en-US" dirty="0"/>
              <a:t>。这主要是因为其他品类的快速增长，如日用、家居、美妆、旅游等。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="" xmlns:p14="http://schemas.microsoft.com/office/powerpoint/2010/main" val="111497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闪购与团购的比较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 smtClean="0"/>
              <a:t>相同点：</a:t>
            </a:r>
            <a:endParaRPr lang="en-US" altLang="zh-CN" b="1" dirty="0" smtClean="0"/>
          </a:p>
          <a:p>
            <a:pPr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）折扣都很大；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2</a:t>
            </a:r>
            <a:r>
              <a:rPr lang="zh-CN" altLang="en-US" dirty="0" smtClean="0"/>
              <a:t>）都限量限时。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b="1" dirty="0" smtClean="0"/>
              <a:t>不同点：</a:t>
            </a:r>
            <a:endParaRPr lang="en-US" altLang="zh-CN" b="1" dirty="0" smtClean="0"/>
          </a:p>
          <a:p>
            <a:pPr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）闪购侧重商品，团购侧重服务；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2</a:t>
            </a:r>
            <a:r>
              <a:rPr lang="zh-CN" altLang="en-US" dirty="0" smtClean="0"/>
              <a:t>）闪购面向全国，面向本地。</a:t>
            </a:r>
            <a:endParaRPr lang="zh-CN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闪购公司发展方略：收入增长</a:t>
            </a:r>
            <a:r>
              <a:rPr lang="en-US" altLang="zh-CN" dirty="0" smtClean="0"/>
              <a:t>	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>
                <a:latin typeface="+mj-ea"/>
                <a:ea typeface="+mj-ea"/>
              </a:rPr>
              <a:t>扩充品类</a:t>
            </a:r>
            <a:endParaRPr lang="en-US" altLang="zh-CN" b="1" dirty="0" smtClean="0">
              <a:latin typeface="+mj-ea"/>
              <a:ea typeface="+mj-ea"/>
            </a:endParaRPr>
          </a:p>
          <a:p>
            <a:r>
              <a:rPr lang="zh-CN" altLang="en-US" dirty="0" smtClean="0">
                <a:latin typeface="+mj-ea"/>
                <a:ea typeface="+mj-ea"/>
              </a:rPr>
              <a:t>旅游：爱旅行和唯品会；</a:t>
            </a:r>
            <a:endParaRPr lang="en-US" altLang="zh-CN" dirty="0" smtClean="0">
              <a:latin typeface="+mj-ea"/>
              <a:ea typeface="+mj-ea"/>
            </a:endParaRPr>
          </a:p>
          <a:p>
            <a:r>
              <a:rPr lang="zh-CN" altLang="en-US" dirty="0" smtClean="0">
                <a:latin typeface="+mj-ea"/>
                <a:ea typeface="+mj-ea"/>
              </a:rPr>
              <a:t>汽车</a:t>
            </a:r>
            <a:endParaRPr lang="en-US" altLang="zh-CN" dirty="0" smtClean="0">
              <a:latin typeface="+mj-ea"/>
              <a:ea typeface="+mj-ea"/>
            </a:endParaRPr>
          </a:p>
          <a:p>
            <a:r>
              <a:rPr lang="zh-CN" altLang="en-US" dirty="0" smtClean="0">
                <a:latin typeface="+mj-ea"/>
                <a:ea typeface="+mj-ea"/>
              </a:rPr>
              <a:t>新品</a:t>
            </a:r>
          </a:p>
          <a:p>
            <a:r>
              <a:rPr lang="zh-CN" altLang="en-US" b="1" dirty="0" smtClean="0">
                <a:latin typeface="+mj-ea"/>
                <a:ea typeface="+mj-ea"/>
              </a:rPr>
              <a:t>扩大顾客群</a:t>
            </a:r>
            <a:endParaRPr lang="en-US" altLang="zh-CN" b="1" dirty="0" smtClean="0">
              <a:latin typeface="+mj-ea"/>
              <a:ea typeface="+mj-ea"/>
            </a:endParaRPr>
          </a:p>
          <a:p>
            <a:r>
              <a:rPr lang="zh-CN" altLang="en-US" dirty="0" smtClean="0">
                <a:latin typeface="+mj-ea"/>
                <a:ea typeface="+mj-ea"/>
              </a:rPr>
              <a:t>向低线城市下沉；</a:t>
            </a:r>
            <a:endParaRPr lang="en-US" altLang="zh-CN" dirty="0" smtClean="0">
              <a:latin typeface="+mj-ea"/>
              <a:ea typeface="+mj-ea"/>
            </a:endParaRPr>
          </a:p>
          <a:p>
            <a:r>
              <a:rPr lang="zh-CN" altLang="en-US" dirty="0" smtClean="0">
                <a:latin typeface="+mj-ea"/>
                <a:ea typeface="+mj-ea"/>
              </a:rPr>
              <a:t>向男性顾客拓展；</a:t>
            </a:r>
            <a:endParaRPr lang="en-US" altLang="zh-CN" dirty="0" smtClean="0">
              <a:latin typeface="+mj-ea"/>
              <a:ea typeface="+mj-ea"/>
            </a:endParaRPr>
          </a:p>
          <a:p>
            <a:r>
              <a:rPr lang="zh-CN" altLang="en-US" dirty="0" smtClean="0">
                <a:latin typeface="+mj-ea"/>
                <a:ea typeface="+mj-ea"/>
              </a:rPr>
              <a:t>向其他女性购物品类拓展，如母婴；</a:t>
            </a:r>
            <a:endParaRPr lang="en-US" altLang="zh-CN" dirty="0" smtClean="0">
              <a:latin typeface="+mj-ea"/>
              <a:ea typeface="+mj-ea"/>
            </a:endParaRPr>
          </a:p>
          <a:p>
            <a:r>
              <a:rPr lang="zh-CN" altLang="en-US" dirty="0" smtClean="0">
                <a:latin typeface="+mj-ea"/>
                <a:ea typeface="+mj-ea"/>
              </a:rPr>
              <a:t>个性化网页展示，促进转化率的提升；</a:t>
            </a:r>
          </a:p>
          <a:p>
            <a:endParaRPr lang="zh-CN" altLang="en-US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闪购公司发展方略：利润率提升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更多独家品牌；</a:t>
            </a:r>
          </a:p>
          <a:p>
            <a:r>
              <a:rPr lang="zh-CN" altLang="en-US" dirty="0" smtClean="0"/>
              <a:t>更多重复购买，降低营销成本；</a:t>
            </a:r>
          </a:p>
          <a:p>
            <a:r>
              <a:rPr lang="zh-CN" altLang="en-US" dirty="0" smtClean="0"/>
              <a:t>更有效的物流体系，降低配送成本；</a:t>
            </a:r>
          </a:p>
          <a:p>
            <a:r>
              <a:rPr lang="zh-CN" altLang="en-US" dirty="0" smtClean="0"/>
              <a:t>改变商业模型，买断存货；</a:t>
            </a:r>
          </a:p>
          <a:p>
            <a:r>
              <a:rPr lang="zh-CN" altLang="en-US" dirty="0" smtClean="0"/>
              <a:t>利用消费者信贷提高消费者购买力。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The End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56692" y="2904196"/>
            <a:ext cx="868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Thanks</a:t>
            </a:r>
            <a:endParaRPr lang="zh-CN" altLang="en-US" sz="5000" b="1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5427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※</a:t>
            </a:r>
            <a:r>
              <a:rPr lang="zh-CN" altLang="en-US" dirty="0" smtClean="0"/>
              <a:t>闪购行业的竞争要点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买手选款能力：决定了闪购商品的受欢迎程度；</a:t>
            </a:r>
            <a:endParaRPr lang="en-US" altLang="zh-CN" dirty="0" smtClean="0"/>
          </a:p>
          <a:p>
            <a:r>
              <a:rPr lang="zh-CN" altLang="en-US" dirty="0" smtClean="0"/>
              <a:t>价格：同样的品牌价格越低越能吸引消费者关注；</a:t>
            </a:r>
            <a:endParaRPr lang="en-US" altLang="zh-CN" dirty="0" smtClean="0"/>
          </a:p>
          <a:p>
            <a:r>
              <a:rPr lang="zh-CN" altLang="en-US" dirty="0" smtClean="0"/>
              <a:t>运营能力：仓储、物流，配送环节比传统电商还要复杂；</a:t>
            </a:r>
            <a:endParaRPr lang="en-US" altLang="zh-CN" dirty="0" smtClean="0"/>
          </a:p>
          <a:p>
            <a:r>
              <a:rPr lang="zh-CN" altLang="en-US" dirty="0" smtClean="0"/>
              <a:t>独家品牌：尤其是受欢迎的独家品牌，能吸引更多消费者；</a:t>
            </a:r>
            <a:endParaRPr lang="en-US" altLang="zh-CN" dirty="0" smtClean="0"/>
          </a:p>
          <a:p>
            <a:r>
              <a:rPr lang="zh-CN" altLang="en-US" dirty="0" smtClean="0"/>
              <a:t>重复购买顾客：可以有效降低新客获取成本；</a:t>
            </a:r>
            <a:endParaRPr lang="en-US" altLang="zh-CN" dirty="0" smtClean="0"/>
          </a:p>
          <a:p>
            <a:r>
              <a:rPr lang="zh-CN" altLang="en-US" dirty="0" smtClean="0"/>
              <a:t>规模效应：规模越大，从供货商处拿货的条款越有利，同时也越能降低费用率；</a:t>
            </a:r>
            <a:r>
              <a:rPr lang="en-US" altLang="zh-CN" dirty="0" smtClean="0"/>
              <a:t>	</a:t>
            </a:r>
          </a:p>
          <a:p>
            <a:r>
              <a:rPr lang="zh-CN" altLang="en-US" dirty="0" smtClean="0"/>
              <a:t>售罄率：比率越高，帮助品牌商处理库存的能力越高，品牌商越愿意与其合作。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闪购世界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84" y="1347954"/>
            <a:ext cx="8230313" cy="4895512"/>
          </a:xfrm>
          <a:prstGeom prst="rect">
            <a:avLst/>
          </a:prstGeom>
        </p:spPr>
      </p:pic>
      <p:sp>
        <p:nvSpPr>
          <p:cNvPr id="6" name="上弧形箭头 5"/>
          <p:cNvSpPr/>
          <p:nvPr/>
        </p:nvSpPr>
        <p:spPr>
          <a:xfrm>
            <a:off x="955343" y="2456597"/>
            <a:ext cx="5527344" cy="696036"/>
          </a:xfrm>
          <a:prstGeom prst="curvedDown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下弧形箭头 7"/>
          <p:cNvSpPr/>
          <p:nvPr/>
        </p:nvSpPr>
        <p:spPr>
          <a:xfrm>
            <a:off x="955343" y="3425588"/>
            <a:ext cx="2524836" cy="723331"/>
          </a:xfrm>
          <a:prstGeom prst="curvedUp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线形标注 1 8"/>
          <p:cNvSpPr/>
          <p:nvPr/>
        </p:nvSpPr>
        <p:spPr>
          <a:xfrm>
            <a:off x="3697506" y="3739487"/>
            <a:ext cx="914400" cy="313899"/>
          </a:xfrm>
          <a:prstGeom prst="borderCallout1">
            <a:avLst>
              <a:gd name="adj1" fmla="val 18750"/>
              <a:gd name="adj2" fmla="val -8333"/>
              <a:gd name="adj3" fmla="val 8152"/>
              <a:gd name="adj4" fmla="val -33855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VIPS</a:t>
            </a:r>
            <a:endParaRPr lang="zh-CN" altLang="en-US" dirty="0"/>
          </a:p>
        </p:txBody>
      </p:sp>
      <p:sp>
        <p:nvSpPr>
          <p:cNvPr id="10" name="线形标注 1 9"/>
          <p:cNvSpPr/>
          <p:nvPr/>
        </p:nvSpPr>
        <p:spPr>
          <a:xfrm>
            <a:off x="0" y="3016155"/>
            <a:ext cx="675613" cy="409433"/>
          </a:xfrm>
          <a:prstGeom prst="borderCallout1">
            <a:avLst>
              <a:gd name="adj1" fmla="val 18750"/>
              <a:gd name="adj2" fmla="val 116079"/>
              <a:gd name="adj3" fmla="val 67500"/>
              <a:gd name="adj4" fmla="val 149505"/>
            </a:avLst>
          </a:prstGeom>
          <a:solidFill>
            <a:srgbClr val="6565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VP</a:t>
            </a:r>
            <a:endParaRPr lang="zh-CN" altLang="en-US" dirty="0"/>
          </a:p>
        </p:txBody>
      </p:sp>
      <p:sp>
        <p:nvSpPr>
          <p:cNvPr id="11" name="线形标注 1 10"/>
          <p:cNvSpPr/>
          <p:nvPr/>
        </p:nvSpPr>
        <p:spPr>
          <a:xfrm>
            <a:off x="5131558" y="3944203"/>
            <a:ext cx="1351129" cy="409432"/>
          </a:xfrm>
          <a:prstGeom prst="borderCallout1">
            <a:avLst>
              <a:gd name="adj1" fmla="val -2029"/>
              <a:gd name="adj2" fmla="val 26042"/>
              <a:gd name="adj3" fmla="val -71482"/>
              <a:gd name="adj4" fmla="val 79375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Gilt, ZU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98884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 smtClean="0">
                <a:latin typeface="微软雅黑" panose="020B0503020204020204" pitchFamily="34" charset="-122"/>
              </a:rPr>
              <a:t>欧洲</a:t>
            </a:r>
            <a:r>
              <a:rPr lang="zh-CN" altLang="en-US" b="1" dirty="0">
                <a:latin typeface="微软雅黑" panose="020B0503020204020204" pitchFamily="34" charset="-122"/>
              </a:rPr>
              <a:t>闪</a:t>
            </a:r>
            <a:r>
              <a:rPr lang="zh-CN" altLang="en-US" b="1" dirty="0" smtClean="0">
                <a:latin typeface="微软雅黑" panose="020B0503020204020204" pitchFamily="34" charset="-122"/>
              </a:rPr>
              <a:t>购市</a:t>
            </a:r>
            <a:r>
              <a:rPr lang="zh-CN" altLang="en-US" b="1" dirty="0">
                <a:latin typeface="微软雅黑" panose="020B0503020204020204" pitchFamily="34" charset="-122"/>
              </a:rPr>
              <a:t>场发展历程</a:t>
            </a:r>
            <a:endParaRPr lang="en-US" altLang="en-US" b="1" dirty="0">
              <a:latin typeface="微软雅黑" panose="020B0503020204020204" pitchFamily="34" charset="-122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727878" y="4910469"/>
            <a:ext cx="7886700" cy="4351338"/>
          </a:xfrm>
        </p:spPr>
        <p:txBody>
          <a:bodyPr>
            <a:normAutofit/>
          </a:bodyPr>
          <a:lstStyle/>
          <a:p>
            <a:pPr algn="just"/>
            <a:endParaRPr lang="en-US" altLang="zh-CN" sz="1600" dirty="0"/>
          </a:p>
          <a:p>
            <a:pPr algn="just"/>
            <a:endParaRPr lang="en-US" altLang="zh-CN" sz="1600" dirty="0" smtClean="0"/>
          </a:p>
          <a:p>
            <a:pPr algn="just"/>
            <a:endParaRPr lang="pt-BR" altLang="zh-CN" sz="16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/>
            <a:endParaRPr lang="en-US" sz="1600" dirty="0"/>
          </a:p>
        </p:txBody>
      </p:sp>
      <p:sp>
        <p:nvSpPr>
          <p:cNvPr id="2" name="Rectangle 1"/>
          <p:cNvSpPr/>
          <p:nvPr/>
        </p:nvSpPr>
        <p:spPr>
          <a:xfrm>
            <a:off x="1522325" y="1391184"/>
            <a:ext cx="60941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dirty="0" smtClean="0"/>
              <a:t>20</a:t>
            </a:r>
            <a:r>
              <a:rPr lang="en-US" altLang="zh-TW" dirty="0" smtClean="0"/>
              <a:t>01</a:t>
            </a:r>
            <a:r>
              <a:rPr lang="zh-TW" altLang="en-US" dirty="0" smtClean="0"/>
              <a:t>年，法国</a:t>
            </a:r>
            <a:r>
              <a:rPr lang="en-US" altLang="zh-TW" dirty="0" err="1" smtClean="0"/>
              <a:t>Vente-Privee</a:t>
            </a:r>
            <a:r>
              <a:rPr lang="zh-TW" altLang="en-US" dirty="0" smtClean="0"/>
              <a:t>成功创立闪购商业模式，为品牌商解决库存过多的风险，并为消费者提供限时折扣的品牌货</a:t>
            </a:r>
            <a:r>
              <a:rPr lang="zh-CN" altLang="en-US" dirty="0" smtClean="0"/>
              <a:t>。</a:t>
            </a:r>
            <a:endParaRPr lang="en-US" altLang="zh-CN" dirty="0"/>
          </a:p>
        </p:txBody>
      </p:sp>
      <p:sp>
        <p:nvSpPr>
          <p:cNvPr id="3" name="Rectangle 2"/>
          <p:cNvSpPr/>
          <p:nvPr/>
        </p:nvSpPr>
        <p:spPr>
          <a:xfrm>
            <a:off x="1542098" y="2546215"/>
            <a:ext cx="57607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dirty="0" smtClean="0"/>
              <a:t>闪购模式被认可，欧洲各国成立各自的闪购网站，</a:t>
            </a:r>
            <a:r>
              <a:rPr lang="zh-TW" altLang="en-US" dirty="0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英</a:t>
            </a:r>
            <a:r>
              <a:rPr lang="zh-TW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国</a:t>
            </a:r>
            <a:r>
              <a:rPr lang="en-US" altLang="zh-TW" dirty="0" smtClean="0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Secret Sales (2007), </a:t>
            </a:r>
            <a:r>
              <a:rPr lang="en-US" altLang="zh-TW" dirty="0" err="1" smtClean="0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Cocosa</a:t>
            </a:r>
            <a:r>
              <a:rPr lang="en-US" altLang="zh-TW" dirty="0" smtClean="0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 (2008),</a:t>
            </a:r>
            <a:r>
              <a:rPr lang="zh-TW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 </a:t>
            </a:r>
            <a:r>
              <a:rPr lang="en-US" altLang="zh-TW" dirty="0" err="1" smtClean="0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Achica</a:t>
            </a:r>
            <a:r>
              <a:rPr lang="en-US" altLang="zh-TW" dirty="0" smtClean="0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 (2010)</a:t>
            </a:r>
            <a:r>
              <a:rPr lang="zh-TW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， </a:t>
            </a:r>
            <a:r>
              <a:rPr lang="zh-TW" altLang="en-US" dirty="0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西班</a:t>
            </a:r>
            <a:r>
              <a:rPr lang="zh-TW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牙</a:t>
            </a:r>
            <a:r>
              <a:rPr lang="en-US" altLang="zh-TW" dirty="0" err="1" smtClean="0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BuyVIP</a:t>
            </a:r>
            <a:r>
              <a:rPr lang="en-US" altLang="zh-TW" dirty="0" smtClean="0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 (2006), </a:t>
            </a:r>
            <a:r>
              <a:rPr lang="en-US" altLang="zh-TW" dirty="0" err="1" smtClean="0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Privalia</a:t>
            </a:r>
            <a:r>
              <a:rPr lang="en-US" altLang="zh-TW" dirty="0" smtClean="0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 (2006)</a:t>
            </a:r>
            <a:r>
              <a:rPr lang="zh-TW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，</a:t>
            </a:r>
            <a:r>
              <a:rPr lang="zh-TW" altLang="en-US" dirty="0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俄罗</a:t>
            </a:r>
            <a:r>
              <a:rPr lang="zh-TW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斯</a:t>
            </a:r>
            <a:r>
              <a:rPr lang="en-US" altLang="zh-TW" dirty="0" err="1" smtClean="0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KupiVIP</a:t>
            </a:r>
            <a:r>
              <a:rPr lang="en-US" altLang="zh-TW" dirty="0" smtClean="0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 (2008),</a:t>
            </a:r>
            <a:r>
              <a:rPr lang="zh-TW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比利时 </a:t>
            </a:r>
            <a:r>
              <a:rPr lang="en-US" altLang="zh-TW" dirty="0" err="1" smtClean="0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Snapstore</a:t>
            </a:r>
            <a:r>
              <a:rPr lang="en-US" altLang="zh-TW" dirty="0" smtClean="0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 (2007)</a:t>
            </a:r>
            <a:r>
              <a:rPr lang="zh-CN" altLang="en-US" dirty="0" smtClean="0"/>
              <a:t>。</a:t>
            </a:r>
            <a:endParaRPr lang="en-US" altLang="zh-CN" dirty="0"/>
          </a:p>
        </p:txBody>
      </p:sp>
      <p:grpSp>
        <p:nvGrpSpPr>
          <p:cNvPr id="28" name="Group 27"/>
          <p:cNvGrpSpPr/>
          <p:nvPr/>
        </p:nvGrpSpPr>
        <p:grpSpPr>
          <a:xfrm>
            <a:off x="840224" y="1325563"/>
            <a:ext cx="701874" cy="5306115"/>
            <a:chOff x="840224" y="1325563"/>
            <a:chExt cx="701874" cy="5306115"/>
          </a:xfrm>
        </p:grpSpPr>
        <p:sp>
          <p:nvSpPr>
            <p:cNvPr id="9" name="Down Arrow 8"/>
            <p:cNvSpPr/>
            <p:nvPr/>
          </p:nvSpPr>
          <p:spPr>
            <a:xfrm>
              <a:off x="954752" y="1325563"/>
              <a:ext cx="45719" cy="5306115"/>
            </a:xfrm>
            <a:prstGeom prst="downArrow">
              <a:avLst>
                <a:gd name="adj1" fmla="val 50000"/>
                <a:gd name="adj2" fmla="val 226372"/>
              </a:avLst>
            </a:prstGeom>
            <a:solidFill>
              <a:srgbClr val="656565"/>
            </a:solidFill>
            <a:ln>
              <a:solidFill>
                <a:srgbClr val="6565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840224" y="1461358"/>
              <a:ext cx="274320" cy="274320"/>
            </a:xfrm>
            <a:prstGeom prst="ellipse">
              <a:avLst/>
            </a:prstGeom>
            <a:solidFill>
              <a:srgbClr val="FF6100"/>
            </a:solidFill>
            <a:ln>
              <a:solidFill>
                <a:srgbClr val="FF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849918" y="2622974"/>
              <a:ext cx="274320" cy="274320"/>
            </a:xfrm>
            <a:prstGeom prst="ellipse">
              <a:avLst/>
            </a:prstGeom>
            <a:solidFill>
              <a:srgbClr val="FF6100"/>
            </a:solidFill>
            <a:ln>
              <a:solidFill>
                <a:srgbClr val="FF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841954" y="4386556"/>
              <a:ext cx="274320" cy="274320"/>
            </a:xfrm>
            <a:prstGeom prst="ellipse">
              <a:avLst/>
            </a:prstGeom>
            <a:solidFill>
              <a:srgbClr val="FF6100"/>
            </a:solidFill>
            <a:ln>
              <a:solidFill>
                <a:srgbClr val="FF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40224" y="5950054"/>
              <a:ext cx="274320" cy="274320"/>
            </a:xfrm>
            <a:prstGeom prst="ellipse">
              <a:avLst/>
            </a:prstGeom>
            <a:solidFill>
              <a:srgbClr val="FF6100"/>
            </a:solidFill>
            <a:ln>
              <a:solidFill>
                <a:srgbClr val="FF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>
              <a:stCxn id="10" idx="6"/>
            </p:cNvCxnSpPr>
            <p:nvPr/>
          </p:nvCxnSpPr>
          <p:spPr>
            <a:xfrm>
              <a:off x="1114544" y="1598518"/>
              <a:ext cx="380484" cy="0"/>
            </a:xfrm>
            <a:prstGeom prst="line">
              <a:avLst/>
            </a:prstGeom>
            <a:ln w="19050">
              <a:solidFill>
                <a:srgbClr val="65656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129922" y="2772009"/>
              <a:ext cx="380484" cy="0"/>
            </a:xfrm>
            <a:prstGeom prst="line">
              <a:avLst/>
            </a:prstGeom>
            <a:ln w="19050">
              <a:solidFill>
                <a:srgbClr val="65656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1129922" y="4546318"/>
              <a:ext cx="380484" cy="0"/>
            </a:xfrm>
            <a:prstGeom prst="line">
              <a:avLst/>
            </a:prstGeom>
            <a:ln w="19050">
              <a:solidFill>
                <a:srgbClr val="65656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161614" y="6087214"/>
              <a:ext cx="380484" cy="0"/>
            </a:xfrm>
            <a:prstGeom prst="line">
              <a:avLst/>
            </a:prstGeom>
            <a:ln w="19050">
              <a:solidFill>
                <a:srgbClr val="65656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/>
          <p:cNvSpPr/>
          <p:nvPr/>
        </p:nvSpPr>
        <p:spPr>
          <a:xfrm>
            <a:off x="1542098" y="4144888"/>
            <a:ext cx="6858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dirty="0"/>
              <a:t>闪购市场竞争激烈，成本上升，</a:t>
            </a:r>
            <a:r>
              <a:rPr lang="en-US" altLang="zh-TW" dirty="0"/>
              <a:t>margin</a:t>
            </a:r>
            <a:r>
              <a:rPr lang="zh-TW" altLang="en-US" dirty="0"/>
              <a:t>降低，同时，</a:t>
            </a:r>
            <a:r>
              <a:rPr lang="zh-CN" altLang="en-US" dirty="0"/>
              <a:t>闪购市</a:t>
            </a:r>
            <a:r>
              <a:rPr lang="zh-CN" altLang="en-US" dirty="0" smtClean="0"/>
              <a:t>场</a:t>
            </a:r>
            <a:r>
              <a:rPr lang="zh-TW" altLang="en-US" dirty="0" smtClean="0"/>
              <a:t>的几个主要</a:t>
            </a:r>
            <a:r>
              <a:rPr lang="en-US" altLang="zh-TW" dirty="0" smtClean="0"/>
              <a:t>player</a:t>
            </a:r>
            <a:r>
              <a:rPr lang="zh-TW" altLang="en-US" dirty="0" smtClean="0"/>
              <a:t>不断融资扩张提高市场占有率，如法国的</a:t>
            </a:r>
            <a:r>
              <a:rPr lang="en-US" altLang="zh-TW" dirty="0" smtClean="0"/>
              <a:t>VP</a:t>
            </a:r>
            <a:r>
              <a:rPr lang="zh-TW" altLang="en-US" dirty="0" smtClean="0"/>
              <a:t>于</a:t>
            </a:r>
            <a:r>
              <a:rPr lang="en-US" altLang="zh-TW" dirty="0" smtClean="0"/>
              <a:t>2012</a:t>
            </a:r>
            <a:r>
              <a:rPr lang="zh-TW" altLang="en-US" dirty="0" smtClean="0"/>
              <a:t>年打开美国市场、俄罗斯的</a:t>
            </a:r>
            <a:r>
              <a:rPr lang="en-US" altLang="zh-TW" dirty="0" err="1" smtClean="0"/>
              <a:t>KupiVIP</a:t>
            </a:r>
            <a:r>
              <a:rPr lang="zh-TW" altLang="en-US" dirty="0" smtClean="0"/>
              <a:t>计划</a:t>
            </a:r>
            <a:r>
              <a:rPr lang="en-US" altLang="zh-TW" dirty="0" smtClean="0"/>
              <a:t>2014</a:t>
            </a:r>
            <a:r>
              <a:rPr lang="zh-TW" altLang="en-US" dirty="0" smtClean="0"/>
              <a:t>年上市、西班牙的</a:t>
            </a:r>
            <a:r>
              <a:rPr lang="en-US" altLang="zh-TW" dirty="0" err="1" smtClean="0"/>
              <a:t>Privalia</a:t>
            </a:r>
            <a:r>
              <a:rPr lang="zh-TW" altLang="en-US" dirty="0" smtClean="0"/>
              <a:t>进行了七次融资并向南美拓展市场。</a:t>
            </a:r>
            <a:endParaRPr lang="en-US" altLang="zh-TW" dirty="0" smtClean="0"/>
          </a:p>
        </p:txBody>
      </p:sp>
      <p:sp>
        <p:nvSpPr>
          <p:cNvPr id="25" name="Rectangle 24"/>
          <p:cNvSpPr/>
          <p:nvPr/>
        </p:nvSpPr>
        <p:spPr>
          <a:xfrm>
            <a:off x="1542098" y="5566557"/>
            <a:ext cx="6858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dirty="0" smtClean="0"/>
              <a:t>同时，市场逐渐从</a:t>
            </a:r>
            <a:r>
              <a:rPr lang="en-US" altLang="zh-TW" dirty="0"/>
              <a:t>fragmented</a:t>
            </a:r>
            <a:r>
              <a:rPr lang="zh-TW" altLang="en-US" dirty="0"/>
              <a:t> 走向</a:t>
            </a:r>
            <a:r>
              <a:rPr lang="en-US" altLang="zh-TW" dirty="0" smtClean="0"/>
              <a:t>consolidated</a:t>
            </a:r>
            <a:r>
              <a:rPr lang="zh-TW" altLang="en-US" dirty="0" smtClean="0"/>
              <a:t>。</a:t>
            </a:r>
            <a:r>
              <a:rPr lang="zh-TW" altLang="en-US" dirty="0"/>
              <a:t>如</a:t>
            </a:r>
            <a:r>
              <a:rPr lang="en-US" altLang="zh-TW" dirty="0"/>
              <a:t>amazon</a:t>
            </a:r>
            <a:r>
              <a:rPr lang="zh-TW" altLang="en-US" dirty="0"/>
              <a:t>于</a:t>
            </a:r>
            <a:r>
              <a:rPr lang="en-US" altLang="zh-TW" dirty="0"/>
              <a:t>2010</a:t>
            </a:r>
            <a:r>
              <a:rPr lang="zh-TW" altLang="en-US" dirty="0"/>
              <a:t>年收购</a:t>
            </a:r>
            <a:r>
              <a:rPr lang="en-US" altLang="zh-TW" dirty="0" err="1"/>
              <a:t>buyvip</a:t>
            </a:r>
            <a:r>
              <a:rPr lang="zh-TW" altLang="en-US" dirty="0"/>
              <a:t>，</a:t>
            </a:r>
            <a:r>
              <a:rPr lang="en-US" altLang="zh-TW" dirty="0" err="1" smtClean="0"/>
              <a:t>cocosa</a:t>
            </a:r>
            <a:r>
              <a:rPr lang="zh-TW" altLang="en-US" dirty="0" smtClean="0"/>
              <a:t>于</a:t>
            </a:r>
            <a:r>
              <a:rPr lang="en-US" altLang="zh-TW" dirty="0" smtClean="0"/>
              <a:t>2011</a:t>
            </a:r>
            <a:r>
              <a:rPr lang="zh-TW" altLang="en-US" dirty="0" smtClean="0"/>
              <a:t>年被</a:t>
            </a:r>
            <a:r>
              <a:rPr lang="en-US" altLang="zh-CN" dirty="0" err="1"/>
              <a:t>Mr</a:t>
            </a:r>
            <a:r>
              <a:rPr lang="en-US" altLang="zh-CN" dirty="0"/>
              <a:t> Al </a:t>
            </a:r>
            <a:r>
              <a:rPr lang="en-US" altLang="zh-CN" dirty="0" smtClean="0"/>
              <a:t>Fayed</a:t>
            </a:r>
            <a:r>
              <a:rPr lang="en-US" altLang="zh-TW" dirty="0" smtClean="0"/>
              <a:t>(Harrods</a:t>
            </a:r>
            <a:r>
              <a:rPr lang="zh-TW" altLang="en-US" dirty="0" smtClean="0"/>
              <a:t>拥有者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，再于</a:t>
            </a:r>
            <a:r>
              <a:rPr lang="en-US" altLang="zh-TW" dirty="0" smtClean="0"/>
              <a:t>2014</a:t>
            </a:r>
            <a:r>
              <a:rPr lang="zh-TW" altLang="en-US" dirty="0" smtClean="0"/>
              <a:t>年初被</a:t>
            </a:r>
            <a:r>
              <a:rPr lang="en-US" altLang="zh-TW" dirty="0" err="1" smtClean="0"/>
              <a:t>MySale</a:t>
            </a:r>
            <a:r>
              <a:rPr lang="en-US" altLang="zh-TW" dirty="0" smtClean="0"/>
              <a:t>(</a:t>
            </a:r>
            <a:r>
              <a:rPr lang="zh-TW" altLang="en-US" dirty="0" smtClean="0"/>
              <a:t>澳洲时装闪购网站</a:t>
            </a:r>
            <a:r>
              <a:rPr lang="en-US" altLang="zh-TW" dirty="0" smtClean="0"/>
              <a:t>)</a:t>
            </a:r>
            <a:r>
              <a:rPr lang="zh-TW" altLang="en-US" dirty="0" smtClean="0"/>
              <a:t>收购</a:t>
            </a:r>
            <a:r>
              <a:rPr lang="zh-CN" altLang="en-US" dirty="0" smtClean="0"/>
              <a:t>。</a:t>
            </a:r>
            <a:endParaRPr lang="en-US" altLang="zh-CN" dirty="0"/>
          </a:p>
        </p:txBody>
      </p:sp>
      <p:grpSp>
        <p:nvGrpSpPr>
          <p:cNvPr id="4" name="Group 3"/>
          <p:cNvGrpSpPr/>
          <p:nvPr/>
        </p:nvGrpSpPr>
        <p:grpSpPr>
          <a:xfrm>
            <a:off x="7697510" y="2397062"/>
            <a:ext cx="1213870" cy="1432435"/>
            <a:chOff x="7861154" y="2320450"/>
            <a:chExt cx="1213870" cy="1432435"/>
          </a:xfrm>
        </p:grpSpPr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0687" y="2320450"/>
              <a:ext cx="923340" cy="201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786" y="2539883"/>
              <a:ext cx="733239" cy="311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9090" y="2850954"/>
              <a:ext cx="952005" cy="234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1154" y="3158348"/>
              <a:ext cx="1133475" cy="371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1154" y="3529823"/>
              <a:ext cx="1213870" cy="223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510" y="1674257"/>
            <a:ext cx="1369694" cy="283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423933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闪购鼻祖</a:t>
            </a:r>
            <a:r>
              <a:rPr lang="en-US" dirty="0" err="1" smtClean="0"/>
              <a:t>Vente-Privee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234135451"/>
              </p:ext>
            </p:extLst>
          </p:nvPr>
        </p:nvGraphicFramePr>
        <p:xfrm>
          <a:off x="4015409" y="1109270"/>
          <a:ext cx="4929809" cy="5130778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1113183"/>
                <a:gridCol w="3816626"/>
              </a:tblGrid>
              <a:tr h="370840"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创办时间</a:t>
                      </a:r>
                      <a:endParaRPr lang="en-US" altLang="zh-CN" sz="18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2001</a:t>
                      </a: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年</a:t>
                      </a:r>
                      <a:endParaRPr lang="en-US" altLang="zh-CN" sz="18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主要市场</a:t>
                      </a:r>
                      <a:endParaRPr lang="en-US" altLang="zh-CN" sz="18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法国、德国、西班牙、意大利、英国、比利时、美国</a:t>
                      </a:r>
                      <a:endParaRPr lang="en-US" altLang="zh-CN" sz="1800" kern="1200" dirty="0" smtClean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产品定位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奢</a:t>
                      </a: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侈品</a:t>
                      </a: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折扣网站</a:t>
                      </a:r>
                      <a:endParaRPr lang="en-US" altLang="zh-CN" sz="1800" kern="1200" dirty="0" smtClean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垂直频道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服装、家居、体育用品、电子产品、</a:t>
                      </a: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红酒</a:t>
                      </a: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、食品等</a:t>
                      </a:r>
                      <a:endParaRPr lang="en-US" altLang="zh-CN" sz="1800" kern="1200" dirty="0" smtClean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投资者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Summit Partners, </a:t>
                      </a:r>
                      <a:r>
                        <a:rPr lang="en-US" altLang="zh-CN" sz="1800" kern="1200" dirty="0" err="1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Qartar</a:t>
                      </a:r>
                      <a:endParaRPr lang="en-US" altLang="zh-CN" sz="1800" kern="1200" dirty="0" smtClean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闪购模式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会员制模式、</a:t>
                      </a: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提前</a:t>
                      </a:r>
                      <a:r>
                        <a:rPr lang="en-US" altLang="zh-TW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24/48</a:t>
                      </a: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小时通知、闪购期</a:t>
                      </a:r>
                      <a:r>
                        <a:rPr lang="en-US" altLang="zh-TW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3-5</a:t>
                      </a: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天、</a:t>
                      </a: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折扣</a:t>
                      </a: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最高三折</a:t>
                      </a:r>
                      <a:endParaRPr lang="en-US" altLang="zh-CN" sz="1800" kern="1200" dirty="0" smtClean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商业</a:t>
                      </a: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发展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不再局限于时装类，拓展至红酒、食品和旅游等类别</a:t>
                      </a:r>
                      <a:endParaRPr lang="en-US" altLang="zh-TW" sz="1800" kern="1200" dirty="0" smtClean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12</a:t>
                      </a: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年发展至美国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938"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每天</a:t>
                      </a:r>
                      <a:r>
                        <a:rPr lang="en-US" altLang="zh-TW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UV</a:t>
                      </a:r>
                      <a:endParaRPr lang="en-US" altLang="zh-CN" sz="1800" kern="1200" dirty="0" smtClean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2.5-3</a:t>
                      </a: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 </a:t>
                      </a:r>
                      <a:r>
                        <a:rPr lang="en-US" altLang="zh-TW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(</a:t>
                      </a: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百万</a:t>
                      </a:r>
                      <a:r>
                        <a:rPr lang="en-US" altLang="zh-TW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)</a:t>
                      </a:r>
                      <a:endParaRPr lang="en-US" sz="1800" kern="1200" dirty="0" smtClean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财务数据</a:t>
                      </a:r>
                      <a:endParaRPr lang="en-US" altLang="zh-CN" sz="1800" kern="1200" dirty="0" smtClean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13</a:t>
                      </a: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年</a:t>
                      </a: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收入</a:t>
                      </a: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€</a:t>
                      </a: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16</a:t>
                      </a: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亿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最新估值</a:t>
                      </a:r>
                      <a:endParaRPr lang="en-US" altLang="zh-CN" sz="1800" kern="1200" dirty="0" smtClean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1</a:t>
                      </a:r>
                      <a:r>
                        <a:rPr lang="en-US" altLang="zh-TW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2</a:t>
                      </a: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年：</a:t>
                      </a: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$</a:t>
                      </a:r>
                      <a:r>
                        <a:rPr lang="en-US" altLang="zh-TW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3</a:t>
                      </a: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 </a:t>
                      </a:r>
                      <a:r>
                        <a:rPr lang="en-US" altLang="zh-CN" sz="1800" kern="1200" dirty="0" err="1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bln</a:t>
                      </a: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; P/S 2x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105460" y="1040306"/>
            <a:ext cx="3909949" cy="5501066"/>
            <a:chOff x="541865" y="410797"/>
            <a:chExt cx="4893740" cy="6885202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869" y="410797"/>
              <a:ext cx="4893736" cy="2027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865" y="2466347"/>
              <a:ext cx="4893735" cy="2386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874" y="4853145"/>
              <a:ext cx="4893731" cy="24428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75" y="6183868"/>
            <a:ext cx="29432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6418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9011</TotalTime>
  <Words>4663</Words>
  <Application>Microsoft Office PowerPoint</Application>
  <PresentationFormat>全屏显示(4:3)</PresentationFormat>
  <Paragraphs>625</Paragraphs>
  <Slides>52</Slides>
  <Notes>17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53" baseType="lpstr">
      <vt:lpstr>Office Theme</vt:lpstr>
      <vt:lpstr>闪购探源</vt:lpstr>
      <vt:lpstr>※何为闪购？</vt:lpstr>
      <vt:lpstr>※几种尾货处理方式的比较</vt:lpstr>
      <vt:lpstr>※闪购与推荐销售的比较</vt:lpstr>
      <vt:lpstr>闪购与团购的比较</vt:lpstr>
      <vt:lpstr>※闪购行业的竞争要点</vt:lpstr>
      <vt:lpstr>闪购世界</vt:lpstr>
      <vt:lpstr>欧洲闪购市场发展历程</vt:lpstr>
      <vt:lpstr>闪购鼻祖Vente-Privee</vt:lpstr>
      <vt:lpstr>Vente-Privee 商业模式</vt:lpstr>
      <vt:lpstr>Vente-Privee与VIPS对比</vt:lpstr>
      <vt:lpstr>KupiVIP</vt:lpstr>
      <vt:lpstr>Privalia</vt:lpstr>
      <vt:lpstr>ACHICA</vt:lpstr>
      <vt:lpstr>美国闪购市场发展历程</vt:lpstr>
      <vt:lpstr>美国市场行业数据、现状</vt:lpstr>
      <vt:lpstr>美国重要闪购网站分类</vt:lpstr>
      <vt:lpstr>Gilt</vt:lpstr>
      <vt:lpstr>Rue La La</vt:lpstr>
      <vt:lpstr>MyHabit</vt:lpstr>
      <vt:lpstr>Fab</vt:lpstr>
      <vt:lpstr>Zulily</vt:lpstr>
      <vt:lpstr>Gilt — 商业化的探索</vt:lpstr>
      <vt:lpstr>Gilt — 核心商业模式</vt:lpstr>
      <vt:lpstr>Gilt — 仓库</vt:lpstr>
      <vt:lpstr>Zulily — 核心特色</vt:lpstr>
      <vt:lpstr>Zulily — 运营数据</vt:lpstr>
      <vt:lpstr>收入高速增长，利润率改善空间大 </vt:lpstr>
      <vt:lpstr>Zulily Vs 唯品会</vt:lpstr>
      <vt:lpstr>中国闪购市场发展历程</vt:lpstr>
      <vt:lpstr>中国重要闪购网站分类</vt:lpstr>
      <vt:lpstr>VIPS</vt:lpstr>
      <vt:lpstr>当当尾品汇</vt:lpstr>
      <vt:lpstr>聚美服装闪购</vt:lpstr>
      <vt:lpstr>聚尚网</vt:lpstr>
      <vt:lpstr>途牛旅行网</vt:lpstr>
      <vt:lpstr>佳品网</vt:lpstr>
      <vt:lpstr>俏物悄语</vt:lpstr>
      <vt:lpstr>中国闪购兴起的宏观和行业因素</vt:lpstr>
      <vt:lpstr>女性顾客占比多的电商都赚钱了</vt:lpstr>
      <vt:lpstr>唯品会和欧美闪购公司的重要区别</vt:lpstr>
      <vt:lpstr>唯品会的竞争优势</vt:lpstr>
      <vt:lpstr>唯品会仓库扩建支持销售额迅猛增长</vt:lpstr>
      <vt:lpstr>唯品会运营数据领先国内电商</vt:lpstr>
      <vt:lpstr>唯品会已跻身中国电商主流</vt:lpstr>
      <vt:lpstr>唯品会估值低于国内电商同业</vt:lpstr>
      <vt:lpstr>唯品会估值与国外线下折扣商相当，但增速远胜同业。</vt:lpstr>
      <vt:lpstr>闪购还会继续火爆下去吗？</vt:lpstr>
      <vt:lpstr>中国闪购市场未来仍将迅猛成长，品类将更加丰富</vt:lpstr>
      <vt:lpstr>闪购公司发展方略：收入增长 </vt:lpstr>
      <vt:lpstr>闪购公司发展方略：利润率提升</vt:lpstr>
      <vt:lpstr>The End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美国本地生活电商介绍</dc:title>
  <dc:creator>Songwei ZHENG</dc:creator>
  <cp:lastModifiedBy>WIN</cp:lastModifiedBy>
  <cp:revision>814</cp:revision>
  <dcterms:created xsi:type="dcterms:W3CDTF">2014-04-06T03:14:56Z</dcterms:created>
  <dcterms:modified xsi:type="dcterms:W3CDTF">2014-07-24T06:48:22Z</dcterms:modified>
</cp:coreProperties>
</file>